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3"/>
  </p:notesMasterIdLst>
  <p:handoutMasterIdLst>
    <p:handoutMasterId r:id="rId14"/>
  </p:handoutMasterIdLst>
  <p:sldIdLst>
    <p:sldId id="622" r:id="rId2"/>
    <p:sldId id="626" r:id="rId3"/>
    <p:sldId id="627" r:id="rId4"/>
    <p:sldId id="628" r:id="rId5"/>
    <p:sldId id="629" r:id="rId6"/>
    <p:sldId id="630" r:id="rId7"/>
    <p:sldId id="582" r:id="rId8"/>
    <p:sldId id="621" r:id="rId9"/>
    <p:sldId id="620" r:id="rId10"/>
    <p:sldId id="624" r:id="rId11"/>
    <p:sldId id="625" r:id="rId1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CC66"/>
    <a:srgbClr val="FF9933"/>
    <a:srgbClr val="FF5050"/>
    <a:srgbClr val="41A7C3"/>
    <a:srgbClr val="FF6161"/>
    <a:srgbClr val="FFCC99"/>
    <a:srgbClr val="E6E6E6"/>
    <a:srgbClr val="014A99"/>
    <a:srgbClr val="9DE2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Styl s motivem 1 – zvýraznění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8A107856-5554-42FB-B03E-39F5DBC370BA}" styleName="Střední styl 4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ABFCF23-3B69-468F-B69F-88F6DE6A72F2}" styleName="Střední styl 1 – zvýraznění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Střední styl 2 – zvýraznění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202B0CA-FC54-4496-8BCA-5EF66A818D29}" styleName="Styl Tmavá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621" autoAdjust="0"/>
    <p:restoredTop sz="94542" autoAdjust="0"/>
  </p:normalViewPr>
  <p:slideViewPr>
    <p:cSldViewPr>
      <p:cViewPr varScale="1">
        <p:scale>
          <a:sx n="70" d="100"/>
          <a:sy n="70" d="100"/>
        </p:scale>
        <p:origin x="179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57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2"/>
      <c:rotY val="0"/>
      <c:depthPercent val="100"/>
      <c:rAngAx val="0"/>
      <c:perspective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1812580435101706E-2"/>
          <c:y val="6.8269222107665603E-2"/>
          <c:w val="0.87006634299352004"/>
          <c:h val="0.54562885451461896"/>
        </c:manualLayout>
      </c:layout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6350" h="508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6350" h="50800"/>
              </a:sp3d>
            </c:spPr>
          </c:dPt>
          <c:dPt>
            <c:idx val="1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6350" h="50800"/>
              </a:sp3d>
            </c:spPr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6350" h="50800"/>
              </a:sp3d>
            </c:spPr>
          </c:dPt>
          <c:dPt>
            <c:idx val="3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6350" h="50800"/>
              </a:sp3d>
            </c:spPr>
          </c:dPt>
          <c:dPt>
            <c:idx val="4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6350" h="50800"/>
              </a:sp3d>
            </c:spPr>
          </c:dPt>
          <c:dPt>
            <c:idx val="5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6350" h="50800"/>
              </a:sp3d>
            </c:spPr>
          </c:dPt>
          <c:dPt>
            <c:idx val="6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6350" h="50800"/>
              </a:sp3d>
            </c:spPr>
          </c:dPt>
          <c:dPt>
            <c:idx val="7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6350" h="50800"/>
              </a:sp3d>
            </c:spPr>
          </c:dPt>
          <c:dPt>
            <c:idx val="8"/>
            <c:invertIfNegative val="0"/>
            <c:bubble3D val="0"/>
            <c:spPr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6350" h="50800"/>
              </a:sp3d>
            </c:spPr>
          </c:dPt>
          <c:dPt>
            <c:idx val="9"/>
            <c:invertIfNegative val="0"/>
            <c:bubble3D val="0"/>
            <c:spPr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6350" h="50800"/>
              </a:sp3d>
            </c:spPr>
          </c:dPt>
          <c:dPt>
            <c:idx val="10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6350" h="50800"/>
              </a:sp3d>
            </c:spPr>
          </c:dPt>
          <c:dPt>
            <c:idx val="11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6350" h="50800"/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6000" tIns="19050" rIns="38100" bIns="19050" anchor="t" anchorCtr="1">
                <a:spAutoFit/>
              </a:bodyPr>
              <a:lstStyle/>
              <a:p>
                <a:pPr algn="ctr">
                  <a:defRPr sz="1900" b="0" i="0" u="none" strike="noStrike" kern="1200" baseline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0"/>
              </c:ext>
            </c:extLst>
          </c:dLbls>
          <c:cat>
            <c:strRef>
              <c:f>List1!$A$1:$A$12</c:f>
              <c:strCache>
                <c:ptCount val="12"/>
                <c:pt idx="0">
                  <c:v>ANO 2011</c:v>
                </c:pt>
                <c:pt idx="1">
                  <c:v>ČSSD</c:v>
                </c:pt>
                <c:pt idx="2">
                  <c:v>KSČM</c:v>
                </c:pt>
                <c:pt idx="3">
                  <c:v>ODS</c:v>
                </c:pt>
                <c:pt idx="4">
                  <c:v>TOP 09 </c:v>
                </c:pt>
                <c:pt idx="5">
                  <c:v>KDU-ČSL</c:v>
                </c:pt>
                <c:pt idx="6">
                  <c:v>Úsvit-NK</c:v>
                </c:pt>
                <c:pt idx="7">
                  <c:v>SPD</c:v>
                </c:pt>
                <c:pt idx="8">
                  <c:v>Svobodní</c:v>
                </c:pt>
                <c:pt idx="9">
                  <c:v>Piráti</c:v>
                </c:pt>
                <c:pt idx="10">
                  <c:v>STAN</c:v>
                </c:pt>
                <c:pt idx="11">
                  <c:v>Ostatní</c:v>
                </c:pt>
              </c:strCache>
            </c:strRef>
          </c:cat>
          <c:val>
            <c:numRef>
              <c:f>List1!$B$1:$B$12</c:f>
              <c:numCache>
                <c:formatCode>General</c:formatCode>
                <c:ptCount val="12"/>
                <c:pt idx="0">
                  <c:v>23.7</c:v>
                </c:pt>
                <c:pt idx="1">
                  <c:v>20.2</c:v>
                </c:pt>
                <c:pt idx="2">
                  <c:v>13.5</c:v>
                </c:pt>
                <c:pt idx="3">
                  <c:v>10.1</c:v>
                </c:pt>
                <c:pt idx="4">
                  <c:v>6.5</c:v>
                </c:pt>
                <c:pt idx="5">
                  <c:v>6.4</c:v>
                </c:pt>
                <c:pt idx="6">
                  <c:v>3.9</c:v>
                </c:pt>
                <c:pt idx="7">
                  <c:v>3.5</c:v>
                </c:pt>
                <c:pt idx="8">
                  <c:v>3.4</c:v>
                </c:pt>
                <c:pt idx="9">
                  <c:v>3.1</c:v>
                </c:pt>
                <c:pt idx="10">
                  <c:v>1.9</c:v>
                </c:pt>
                <c:pt idx="11">
                  <c:v>3.8</c:v>
                </c:pt>
              </c:numCache>
            </c:numRef>
          </c:val>
          <c:shape val="cylinder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6"/>
        <c:gapDepth val="20"/>
        <c:shape val="box"/>
        <c:axId val="251918288"/>
        <c:axId val="251915936"/>
        <c:axId val="0"/>
      </c:bar3DChart>
      <c:catAx>
        <c:axId val="2519182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3540000" spcFirstLastPara="1" vertOverflow="ellipsis" vert="horz" wrap="square" anchor="ctr" anchorCtr="0"/>
          <a:lstStyle/>
          <a:p>
            <a:pPr algn="ctr">
              <a:spcBef>
                <a:spcPts val="0"/>
              </a:spcBef>
              <a:spcAft>
                <a:spcPts val="1500"/>
              </a:spcAft>
              <a:defRPr sz="1690" b="0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cs-CZ"/>
          </a:p>
        </c:txPr>
        <c:crossAx val="251915936"/>
        <c:crosses val="autoZero"/>
        <c:auto val="1"/>
        <c:lblAlgn val="ctr"/>
        <c:lblOffset val="900"/>
        <c:tickLblSkip val="1"/>
        <c:tickMarkSkip val="1"/>
        <c:noMultiLvlLbl val="0"/>
      </c:catAx>
      <c:valAx>
        <c:axId val="251915936"/>
        <c:scaling>
          <c:orientation val="minMax"/>
          <c:max val="24"/>
          <c:min val="0"/>
        </c:scaling>
        <c:delete val="0"/>
        <c:axPos val="l"/>
        <c:numFmt formatCode="General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51918288"/>
        <c:crosses val="autoZero"/>
        <c:crossBetween val="between"/>
        <c:majorUnit val="6"/>
      </c:valAx>
      <c:spPr>
        <a:noFill/>
        <a:ln>
          <a:noFill/>
        </a:ln>
        <a:effectLst>
          <a:glow rad="127000">
            <a:schemeClr val="accent1">
              <a:alpha val="98000"/>
            </a:schemeClr>
          </a:glow>
        </a:effectLst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330030621172399"/>
          <c:y val="3.7068689487549697E-2"/>
          <c:w val="0.83885640857392796"/>
          <c:h val="0.76611261836343802"/>
        </c:manualLayout>
      </c:layout>
      <c:lineChart>
        <c:grouping val="standard"/>
        <c:varyColors val="0"/>
        <c:ser>
          <c:idx val="0"/>
          <c:order val="0"/>
          <c:tx>
            <c:strRef>
              <c:f>List1!$A$1</c:f>
              <c:strCache>
                <c:ptCount val="1"/>
                <c:pt idx="0">
                  <c:v> ANO 2011</c:v>
                </c:pt>
              </c:strCache>
            </c:strRef>
          </c:tx>
          <c:spPr>
            <a:ln w="38100" cap="rnd">
              <a:solidFill>
                <a:schemeClr val="tx2"/>
              </a:solidFill>
              <a:round/>
            </a:ln>
            <a:effectLst/>
          </c:spPr>
          <c:marker>
            <c:symbol val="square"/>
            <c:size val="7"/>
            <c:spPr>
              <a:solidFill>
                <a:schemeClr val="tx2"/>
              </a:solidFill>
              <a:ln w="9525">
                <a:noFill/>
              </a:ln>
              <a:effectLst/>
            </c:spPr>
          </c:marker>
          <c:dPt>
            <c:idx val="0"/>
            <c:marker>
              <c:symbol val="square"/>
              <c:size val="7"/>
              <c:spPr>
                <a:solidFill>
                  <a:schemeClr val="tx2"/>
                </a:solidFill>
                <a:ln w="9525">
                  <a:noFill/>
                </a:ln>
                <a:effectLst/>
              </c:spPr>
            </c:marker>
            <c:bubble3D val="0"/>
          </c:dPt>
          <c:dPt>
            <c:idx val="1"/>
            <c:marker>
              <c:symbol val="square"/>
              <c:size val="7"/>
              <c:spPr>
                <a:solidFill>
                  <a:schemeClr val="tx2"/>
                </a:solidFill>
                <a:ln w="9525">
                  <a:noFill/>
                </a:ln>
                <a:effectLst/>
              </c:spPr>
            </c:marker>
            <c:bubble3D val="0"/>
          </c:dPt>
          <c:dPt>
            <c:idx val="2"/>
            <c:marker>
              <c:symbol val="square"/>
              <c:size val="7"/>
              <c:spPr>
                <a:solidFill>
                  <a:schemeClr val="tx2"/>
                </a:solidFill>
                <a:ln w="9525">
                  <a:noFill/>
                </a:ln>
                <a:effectLst/>
              </c:spPr>
            </c:marker>
            <c:bubble3D val="0"/>
          </c:dPt>
          <c:dPt>
            <c:idx val="3"/>
            <c:marker>
              <c:symbol val="square"/>
              <c:size val="7"/>
              <c:spPr>
                <a:solidFill>
                  <a:schemeClr val="tx2"/>
                </a:solidFill>
                <a:ln w="9525">
                  <a:noFill/>
                </a:ln>
                <a:effectLst/>
              </c:spPr>
            </c:marker>
            <c:bubble3D val="0"/>
          </c:dPt>
          <c:dPt>
            <c:idx val="4"/>
            <c:marker>
              <c:symbol val="square"/>
              <c:size val="7"/>
              <c:spPr>
                <a:solidFill>
                  <a:schemeClr val="tx2"/>
                </a:solidFill>
                <a:ln w="9525">
                  <a:noFill/>
                </a:ln>
                <a:effectLst/>
              </c:spPr>
            </c:marker>
            <c:bubble3D val="0"/>
          </c:dPt>
          <c:dPt>
            <c:idx val="5"/>
            <c:marker>
              <c:symbol val="square"/>
              <c:size val="7"/>
              <c:spPr>
                <a:solidFill>
                  <a:schemeClr val="tx2"/>
                </a:solidFill>
                <a:ln w="9525">
                  <a:noFill/>
                </a:ln>
                <a:effectLst/>
              </c:spPr>
            </c:marker>
            <c:bubble3D val="0"/>
          </c:dPt>
          <c:dPt>
            <c:idx val="6"/>
            <c:marker>
              <c:symbol val="square"/>
              <c:size val="7"/>
              <c:spPr>
                <a:solidFill>
                  <a:schemeClr val="tx2"/>
                </a:solidFill>
                <a:ln w="9525">
                  <a:noFill/>
                </a:ln>
                <a:effectLst/>
              </c:spPr>
            </c:marker>
            <c:bubble3D val="0"/>
          </c:dPt>
          <c:dPt>
            <c:idx val="7"/>
            <c:marker>
              <c:symbol val="square"/>
              <c:size val="7"/>
              <c:spPr>
                <a:solidFill>
                  <a:schemeClr val="tx2"/>
                </a:solidFill>
                <a:ln w="9525">
                  <a:noFill/>
                </a:ln>
                <a:effectLst/>
              </c:spPr>
            </c:marker>
            <c:bubble3D val="0"/>
          </c:dPt>
          <c:dPt>
            <c:idx val="8"/>
            <c:marker>
              <c:symbol val="square"/>
              <c:size val="7"/>
              <c:spPr>
                <a:solidFill>
                  <a:schemeClr val="tx2"/>
                </a:solidFill>
                <a:ln w="9525">
                  <a:noFill/>
                </a:ln>
                <a:effectLst/>
              </c:spPr>
            </c:marker>
            <c:bubble3D val="0"/>
          </c:dPt>
          <c:dPt>
            <c:idx val="9"/>
            <c:marker>
              <c:symbol val="square"/>
              <c:size val="7"/>
              <c:spPr>
                <a:solidFill>
                  <a:schemeClr val="tx2"/>
                </a:solidFill>
                <a:ln w="9525">
                  <a:noFill/>
                </a:ln>
                <a:effectLst/>
              </c:spPr>
            </c:marker>
            <c:bubble3D val="0"/>
          </c:dPt>
          <c:dPt>
            <c:idx val="10"/>
            <c:marker>
              <c:symbol val="square"/>
              <c:size val="7"/>
              <c:spPr>
                <a:solidFill>
                  <a:schemeClr val="tx2"/>
                </a:solidFill>
                <a:ln w="9525">
                  <a:noFill/>
                </a:ln>
                <a:effectLst/>
              </c:spPr>
            </c:marker>
            <c:bubble3D val="0"/>
          </c:dPt>
          <c:dPt>
            <c:idx val="11"/>
            <c:marker>
              <c:symbol val="square"/>
              <c:size val="7"/>
              <c:spPr>
                <a:solidFill>
                  <a:schemeClr val="tx2"/>
                </a:solidFill>
                <a:ln w="9525">
                  <a:noFill/>
                </a:ln>
                <a:effectLst/>
              </c:spPr>
            </c:marker>
            <c:bubble3D val="0"/>
          </c:dPt>
          <c:dLbls>
            <c:dLbl>
              <c:idx val="0"/>
              <c:layout>
                <c:manualLayout>
                  <c:x val="0"/>
                  <c:y val="-2.08003550800772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5.0925337632080002E-17"/>
                  <c:y val="-2.0800355080077298E-2"/>
                </c:manualLayout>
              </c:layout>
              <c:spPr>
                <a:solidFill>
                  <a:srgbClr val="FFFFFF">
                    <a:alpha val="69804"/>
                  </a:srgb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2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6173556430446197E-2"/>
                      <c:h val="2.9480818223731567E-2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-1.0185067526416E-16"/>
                  <c:y val="-1.9760337326073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2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6625E-2"/>
                      <c:h val="3.5720924747754748E-2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0"/>
                  <c:y val="-1.968417854566209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2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6173556430446197E-2"/>
                      <c:h val="2.9480818223731567E-2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0"/>
                  <c:y val="-2.49604260960927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"/>
                  <c:y val="-2.704046160410050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2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6173556430446197E-2"/>
                      <c:h val="2.9480818223731567E-2"/>
                    </c:manualLayout>
                  </c15:layout>
                </c:ext>
              </c:extLst>
            </c:dLbl>
            <c:dLbl>
              <c:idx val="6"/>
              <c:layout>
                <c:manualLayout>
                  <c:x val="0"/>
                  <c:y val="-2.912049711210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1.0185067526416E-16"/>
                  <c:y val="-2.28803905880850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0"/>
                  <c:y val="-2.28803905880850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1.0185067526416E-16"/>
                  <c:y val="-2.08003550800772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0"/>
                  <c:y val="-2.28803905880850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1.0185067526416E-16"/>
                  <c:y val="-2.08003550800772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2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cs-CZ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List1!$J$14:$Q$14</c:f>
              <c:strCache>
                <c:ptCount val="8"/>
                <c:pt idx="0">
                  <c:v>14.-18. 5.    2015</c:v>
                </c:pt>
                <c:pt idx="1">
                  <c:v>7/2015</c:v>
                </c:pt>
                <c:pt idx="2">
                  <c:v>13.-18. 8.    2015</c:v>
                </c:pt>
                <c:pt idx="3">
                  <c:v>3.-8. 9.         2015</c:v>
                </c:pt>
                <c:pt idx="4">
                  <c:v>1.-7. 10.        2015</c:v>
                </c:pt>
                <c:pt idx="5">
                  <c:v>12.-18. 11.    2015</c:v>
                </c:pt>
                <c:pt idx="6">
                  <c:v>3.-8. 12.       2015</c:v>
                </c:pt>
                <c:pt idx="7">
                  <c:v>1.-5. 1.     2016</c:v>
                </c:pt>
              </c:strCache>
            </c:strRef>
          </c:cat>
          <c:val>
            <c:numRef>
              <c:f>List1!$J$1:$Q$1</c:f>
              <c:numCache>
                <c:formatCode>General</c:formatCode>
                <c:ptCount val="8"/>
                <c:pt idx="0">
                  <c:v>23.2</c:v>
                </c:pt>
                <c:pt idx="1">
                  <c:v>22.9</c:v>
                </c:pt>
                <c:pt idx="2">
                  <c:v>22.8</c:v>
                </c:pt>
                <c:pt idx="3">
                  <c:v>22.9</c:v>
                </c:pt>
                <c:pt idx="4">
                  <c:v>22.6</c:v>
                </c:pt>
                <c:pt idx="5">
                  <c:v>23.2</c:v>
                </c:pt>
                <c:pt idx="6">
                  <c:v>23.8</c:v>
                </c:pt>
                <c:pt idx="7">
                  <c:v>23.7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List1!$A$2</c:f>
              <c:strCache>
                <c:ptCount val="1"/>
                <c:pt idx="0">
                  <c:v> ČSSD</c:v>
                </c:pt>
              </c:strCache>
            </c:strRef>
          </c:tx>
          <c:spPr>
            <a:ln w="38100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square"/>
            <c:size val="7"/>
            <c:spPr>
              <a:solidFill>
                <a:schemeClr val="accent6">
                  <a:lumMod val="75000"/>
                </a:schemeClr>
              </a:solidFill>
              <a:ln w="9525">
                <a:noFill/>
              </a:ln>
              <a:effectLst/>
            </c:spPr>
          </c:marker>
          <c:dLbls>
            <c:dLbl>
              <c:idx val="0"/>
              <c:layout>
                <c:manualLayout>
                  <c:x val="0"/>
                  <c:y val="2.49604260960927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5.0925337632080002E-17"/>
                  <c:y val="2.184029094291940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accent6">
                          <a:lumMod val="7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6173556430446197E-2"/>
                      <c:h val="2.5168429646893496E-2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-1.0185067526416E-16"/>
                  <c:y val="1.87203195720694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"/>
                  <c:y val="3.53606036361312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"/>
                  <c:y val="2.49604260960927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"/>
                  <c:y val="2.70404616041005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0"/>
                  <c:y val="2.28803905880850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0"/>
                  <c:y val="2.7040461604100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0"/>
                  <c:y val="3.12005326201158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1.0185067526416E-16"/>
                  <c:y val="2.28803905880850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0"/>
                  <c:y val="1.456024855605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1.0185067526416E-16"/>
                  <c:y val="2.60766026305079E-2"/>
                </c:manualLayout>
              </c:layout>
              <c:spPr>
                <a:solidFill>
                  <a:srgbClr val="FFFFFF">
                    <a:alpha val="69804"/>
                  </a:srgb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accent6">
                          <a:lumMod val="7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6173556430446197E-2"/>
                      <c:h val="2.9480818223731567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accent6">
                        <a:lumMod val="7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cs-CZ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List1!$J$14:$Q$14</c:f>
              <c:strCache>
                <c:ptCount val="8"/>
                <c:pt idx="0">
                  <c:v>14.-18. 5.    2015</c:v>
                </c:pt>
                <c:pt idx="1">
                  <c:v>7/2015</c:v>
                </c:pt>
                <c:pt idx="2">
                  <c:v>13.-18. 8.    2015</c:v>
                </c:pt>
                <c:pt idx="3">
                  <c:v>3.-8. 9.         2015</c:v>
                </c:pt>
                <c:pt idx="4">
                  <c:v>1.-7. 10.        2015</c:v>
                </c:pt>
                <c:pt idx="5">
                  <c:v>12.-18. 11.    2015</c:v>
                </c:pt>
                <c:pt idx="6">
                  <c:v>3.-8. 12.       2015</c:v>
                </c:pt>
                <c:pt idx="7">
                  <c:v>1.-5. 1.     2016</c:v>
                </c:pt>
              </c:strCache>
            </c:strRef>
          </c:cat>
          <c:val>
            <c:numRef>
              <c:f>List1!$J$2:$Q$2</c:f>
              <c:numCache>
                <c:formatCode>General</c:formatCode>
                <c:ptCount val="8"/>
                <c:pt idx="0">
                  <c:v>23.1</c:v>
                </c:pt>
                <c:pt idx="1">
                  <c:v>22.8</c:v>
                </c:pt>
                <c:pt idx="2">
                  <c:v>22.5</c:v>
                </c:pt>
                <c:pt idx="3">
                  <c:v>22.7</c:v>
                </c:pt>
                <c:pt idx="4">
                  <c:v>21.3</c:v>
                </c:pt>
                <c:pt idx="5">
                  <c:v>20.6</c:v>
                </c:pt>
                <c:pt idx="6">
                  <c:v>19.7</c:v>
                </c:pt>
                <c:pt idx="7">
                  <c:v>20.2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List1!$A$3</c:f>
              <c:strCache>
                <c:ptCount val="1"/>
                <c:pt idx="0">
                  <c:v> KSČM</c:v>
                </c:pt>
              </c:strCache>
            </c:strRef>
          </c:tx>
          <c:spPr>
            <a:ln w="38100" cap="rnd">
              <a:solidFill>
                <a:srgbClr val="FF0000"/>
              </a:solidFill>
              <a:round/>
            </a:ln>
            <a:effectLst/>
          </c:spPr>
          <c:marker>
            <c:symbol val="square"/>
            <c:size val="7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dLbls>
            <c:dLbl>
              <c:idx val="0"/>
              <c:layout>
                <c:manualLayout>
                  <c:x val="0"/>
                  <c:y val="-2.28803905880850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5.0925337632080002E-17"/>
                  <c:y val="-2.28803905880850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0185067526416E-16"/>
                  <c:y val="-2.3920326450927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rgbClr val="FF000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6173556430446197E-2"/>
                      <c:h val="2.932850066290895E-2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0"/>
                  <c:y val="-2.808039746694259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rgbClr val="FF000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6173556430446197E-2"/>
                      <c:h val="2.932850066290895E-2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-5.0925337632080002E-17"/>
                  <c:y val="-2.808047935810430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rgbClr val="FF000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6173556430446197E-2"/>
                      <c:h val="2.932850066290895E-2"/>
                    </c:manualLayout>
                  </c15:layout>
                </c:ext>
              </c:extLst>
            </c:dLbl>
            <c:dLbl>
              <c:idx val="5"/>
              <c:layout>
                <c:manualLayout>
                  <c:x val="1.0185067526416E-16"/>
                  <c:y val="-2.49604260960928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0"/>
                  <c:y val="-1.87203195720695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0"/>
                  <c:y val="-8.32014203203091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0"/>
                  <c:y val="-2.08003550800772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1.0185067526416E-16"/>
                  <c:y val="-2.08003550800772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0"/>
                  <c:y val="-2.28803905880850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1.0185067526416E-16"/>
                  <c:y val="1.45602485560539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FF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cs-CZ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List1!$J$14:$Q$14</c:f>
              <c:strCache>
                <c:ptCount val="8"/>
                <c:pt idx="0">
                  <c:v>14.-18. 5.    2015</c:v>
                </c:pt>
                <c:pt idx="1">
                  <c:v>7/2015</c:v>
                </c:pt>
                <c:pt idx="2">
                  <c:v>13.-18. 8.    2015</c:v>
                </c:pt>
                <c:pt idx="3">
                  <c:v>3.-8. 9.         2015</c:v>
                </c:pt>
                <c:pt idx="4">
                  <c:v>1.-7. 10.        2015</c:v>
                </c:pt>
                <c:pt idx="5">
                  <c:v>12.-18. 11.    2015</c:v>
                </c:pt>
                <c:pt idx="6">
                  <c:v>3.-8. 12.       2015</c:v>
                </c:pt>
                <c:pt idx="7">
                  <c:v>1.-5. 1.     2016</c:v>
                </c:pt>
              </c:strCache>
            </c:strRef>
          </c:cat>
          <c:val>
            <c:numRef>
              <c:f>List1!$J$3:$Q$3</c:f>
              <c:numCache>
                <c:formatCode>General</c:formatCode>
                <c:ptCount val="8"/>
                <c:pt idx="0">
                  <c:v>14.3</c:v>
                </c:pt>
                <c:pt idx="1">
                  <c:v>14.3</c:v>
                </c:pt>
                <c:pt idx="2">
                  <c:v>14.1</c:v>
                </c:pt>
                <c:pt idx="3">
                  <c:v>13.9</c:v>
                </c:pt>
                <c:pt idx="4">
                  <c:v>14.1</c:v>
                </c:pt>
                <c:pt idx="5">
                  <c:v>14.2</c:v>
                </c:pt>
                <c:pt idx="6">
                  <c:v>13.9</c:v>
                </c:pt>
                <c:pt idx="7">
                  <c:v>13.5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List1!$A$4</c:f>
              <c:strCache>
                <c:ptCount val="1"/>
                <c:pt idx="0">
                  <c:v> TOP 09</c:v>
                </c:pt>
              </c:strCache>
            </c:strRef>
          </c:tx>
          <c:spPr>
            <a:ln w="38100" cap="rnd">
              <a:solidFill>
                <a:schemeClr val="accent4"/>
              </a:solidFill>
              <a:round/>
            </a:ln>
            <a:effectLst/>
          </c:spPr>
          <c:marker>
            <c:symbol val="square"/>
            <c:size val="7"/>
            <c:spPr>
              <a:solidFill>
                <a:srgbClr val="7030A0"/>
              </a:solidFill>
              <a:ln w="9525">
                <a:noFill/>
              </a:ln>
              <a:effectLst/>
            </c:spPr>
          </c:marker>
          <c:dLbls>
            <c:dLbl>
              <c:idx val="0"/>
              <c:layout>
                <c:manualLayout>
                  <c:x val="2.5462668816040001E-17"/>
                  <c:y val="-1.768030181806580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rgbClr val="7030A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5361111111111114E-2"/>
                      <c:h val="3.3488571678924405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0"/>
                  <c:y val="-1.9760337326073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rgbClr val="7030A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5361111111111114E-2"/>
                      <c:h val="3.7648642694939866E-2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-1.38888888888889E-3"/>
                  <c:y val="-2.3844167670515899E-2"/>
                </c:manualLayout>
              </c:layout>
              <c:spPr>
                <a:solidFill>
                  <a:srgbClr val="FFFFFF">
                    <a:alpha val="69804"/>
                  </a:srgb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rgbClr val="7030A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061800087489064E-2"/>
                      <c:h val="2.9480818223731563E-2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0"/>
                  <c:y val="-1.456024855605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"/>
                  <c:y val="-1.352014891088849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rgbClr val="7030A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5361111111111114E-2"/>
                      <c:h val="2.932850066290895E-2"/>
                    </c:manualLayout>
                  </c15:layout>
                </c:ext>
              </c:extLst>
            </c:dLbl>
            <c:dLbl>
              <c:idx val="5"/>
              <c:layout>
                <c:manualLayout>
                  <c:x val="0"/>
                  <c:y val="-4.160054637783110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rgbClr val="7030A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5361111111111114E-2"/>
                      <c:h val="3.5568607186932139E-2"/>
                    </c:manualLayout>
                  </c15:layout>
                </c:ext>
              </c:extLst>
            </c:dLbl>
            <c:dLbl>
              <c:idx val="6"/>
              <c:layout>
                <c:manualLayout>
                  <c:x val="0"/>
                  <c:y val="-2.080043697123900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rgbClr val="7030A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5361111111111114E-2"/>
                      <c:h val="3.5568607186932139E-2"/>
                    </c:manualLayout>
                  </c15:layout>
                </c:ext>
              </c:extLst>
            </c:dLbl>
            <c:dLbl>
              <c:idx val="7"/>
              <c:layout>
                <c:manualLayout>
                  <c:x val="0"/>
                  <c:y val="-4.888091632934340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rgbClr val="7030A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5361111111111114E-2"/>
                      <c:h val="2.932850066290895E-2"/>
                    </c:manualLayout>
                  </c15:layout>
                </c:ext>
              </c:extLst>
            </c:dLbl>
            <c:dLbl>
              <c:idx val="8"/>
              <c:layout>
                <c:manualLayout>
                  <c:x val="0"/>
                  <c:y val="-2.2880390588085001E-2"/>
                </c:manualLayout>
              </c:layout>
              <c:spPr>
                <a:solidFill>
                  <a:srgbClr val="FFFFFF">
                    <a:alpha val="69804"/>
                  </a:srgb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rgbClr val="7030A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5361111111111114E-2"/>
                      <c:h val="2.9480818223731567E-2"/>
                    </c:manualLayout>
                  </c15:layout>
                </c:ext>
              </c:extLst>
            </c:dLbl>
            <c:dLbl>
              <c:idx val="9"/>
              <c:layout>
                <c:manualLayout>
                  <c:x val="-1.0185067526416E-16"/>
                  <c:y val="-2.2880390588085001E-2"/>
                </c:manualLayout>
              </c:layout>
              <c:spPr>
                <a:solidFill>
                  <a:srgbClr val="FFFFFF">
                    <a:alpha val="69804"/>
                  </a:srgb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rgbClr val="7030A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5361111111111114E-2"/>
                      <c:h val="2.9480818223731567E-2"/>
                    </c:manualLayout>
                  </c15:layout>
                </c:ext>
              </c:extLst>
            </c:dLbl>
            <c:dLbl>
              <c:idx val="10"/>
              <c:layout>
                <c:manualLayout>
                  <c:x val="0"/>
                  <c:y val="-2.384424956167760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rgbClr val="7030A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5361111111111114E-2"/>
                      <c:h val="2.9480818223731567E-2"/>
                    </c:manualLayout>
                  </c15:layout>
                </c:ext>
              </c:extLst>
            </c:dLbl>
            <c:dLbl>
              <c:idx val="11"/>
              <c:layout>
                <c:manualLayout>
                  <c:x val="-1.0185067526416E-16"/>
                  <c:y val="-2.080035508007729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rgbClr val="7030A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5361111111111114E-2"/>
                      <c:h val="2.9480818223731567E-2"/>
                    </c:manualLayout>
                  </c15:layout>
                </c:ext>
              </c:extLst>
            </c:dLbl>
            <c:dLbl>
              <c:idx val="12"/>
              <c:layout>
                <c:manualLayout>
                  <c:x val="0"/>
                  <c:y val="-1.456024855605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7030A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cs-CZ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List1!$J$14:$Q$14</c:f>
              <c:strCache>
                <c:ptCount val="8"/>
                <c:pt idx="0">
                  <c:v>14.-18. 5.    2015</c:v>
                </c:pt>
                <c:pt idx="1">
                  <c:v>7/2015</c:v>
                </c:pt>
                <c:pt idx="2">
                  <c:v>13.-18. 8.    2015</c:v>
                </c:pt>
                <c:pt idx="3">
                  <c:v>3.-8. 9.         2015</c:v>
                </c:pt>
                <c:pt idx="4">
                  <c:v>1.-7. 10.        2015</c:v>
                </c:pt>
                <c:pt idx="5">
                  <c:v>12.-18. 11.    2015</c:v>
                </c:pt>
                <c:pt idx="6">
                  <c:v>3.-8. 12.       2015</c:v>
                </c:pt>
                <c:pt idx="7">
                  <c:v>1.-5. 1.     2016</c:v>
                </c:pt>
              </c:strCache>
            </c:strRef>
          </c:cat>
          <c:val>
            <c:numRef>
              <c:f>List1!$J$4:$Q$4</c:f>
              <c:numCache>
                <c:formatCode>General</c:formatCode>
                <c:ptCount val="8"/>
                <c:pt idx="0">
                  <c:v>9.8000000000000007</c:v>
                </c:pt>
                <c:pt idx="1">
                  <c:v>9.4</c:v>
                </c:pt>
                <c:pt idx="2">
                  <c:v>9.7000000000000011</c:v>
                </c:pt>
                <c:pt idx="3">
                  <c:v>9.8000000000000007</c:v>
                </c:pt>
                <c:pt idx="4">
                  <c:v>8.2000000000000011</c:v>
                </c:pt>
                <c:pt idx="5">
                  <c:v>6.5</c:v>
                </c:pt>
                <c:pt idx="6">
                  <c:v>6.1</c:v>
                </c:pt>
                <c:pt idx="7">
                  <c:v>6.5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List1!$A$5</c:f>
              <c:strCache>
                <c:ptCount val="1"/>
                <c:pt idx="0">
                  <c:v> KDU-ČSL</c:v>
                </c:pt>
              </c:strCache>
            </c:strRef>
          </c:tx>
          <c:spPr>
            <a:ln w="38100" cap="rnd">
              <a:solidFill>
                <a:srgbClr val="FFFF00"/>
              </a:solidFill>
              <a:round/>
            </a:ln>
            <a:effectLst/>
          </c:spPr>
          <c:marker>
            <c:symbol val="square"/>
            <c:size val="7"/>
            <c:spPr>
              <a:solidFill>
                <a:srgbClr val="FFFF00"/>
              </a:solidFill>
              <a:ln w="9525">
                <a:noFill/>
              </a:ln>
              <a:effectLst/>
            </c:spPr>
          </c:marker>
          <c:dLbls>
            <c:dLbl>
              <c:idx val="0"/>
              <c:layout>
                <c:manualLayout>
                  <c:x val="0"/>
                  <c:y val="2.49604260960927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5.0925337632080002E-17"/>
                  <c:y val="1.66402840640617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0185067526416E-16"/>
                  <c:y val="1.8720237680907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rgbClr val="FFCC66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5361111111111114E-2"/>
                      <c:h val="2.7248465154901223E-2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0"/>
                  <c:y val="2.1840454725242899E-2"/>
                </c:manualLayout>
              </c:layout>
              <c:spPr>
                <a:solidFill>
                  <a:srgbClr val="FFFFFF">
                    <a:alpha val="69804"/>
                  </a:srgb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rgbClr val="FFCC66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5361111111111114E-2"/>
                      <c:h val="2.5168429646893496E-2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0"/>
                  <c:y val="-1.45603304472159E-2"/>
                </c:manualLayout>
              </c:layout>
              <c:spPr>
                <a:solidFill>
                  <a:srgbClr val="FFFFFF">
                    <a:alpha val="69804"/>
                  </a:srgb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rgbClr val="FFCC66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5361111111111114E-2"/>
                      <c:h val="2.3088394138885769E-2"/>
                    </c:manualLayout>
                  </c15:layout>
                </c:ext>
              </c:extLst>
            </c:dLbl>
            <c:dLbl>
              <c:idx val="5"/>
              <c:layout>
                <c:manualLayout>
                  <c:x val="0"/>
                  <c:y val="-1.55241075296467E-2"/>
                </c:manualLayout>
              </c:layout>
              <c:spPr>
                <a:solidFill>
                  <a:srgbClr val="FFFFFF">
                    <a:alpha val="69804"/>
                  </a:srgb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rgbClr val="FFCC66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5361111111111114E-2"/>
                      <c:h val="2.9480818223731567E-2"/>
                    </c:manualLayout>
                  </c15:layout>
                </c:ext>
              </c:extLst>
            </c:dLbl>
            <c:dLbl>
              <c:idx val="6"/>
              <c:layout>
                <c:manualLayout>
                  <c:x val="0"/>
                  <c:y val="-4.672464014976249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rgbClr val="FFCC66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5361111111111114E-2"/>
                      <c:h val="2.9480818223731567E-2"/>
                    </c:manualLayout>
                  </c15:layout>
                </c:ext>
              </c:extLst>
            </c:dLbl>
            <c:dLbl>
              <c:idx val="7"/>
              <c:layout>
                <c:manualLayout>
                  <c:x val="0"/>
                  <c:y val="-1.552410752964679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rgbClr val="FFCC66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5361111111111114E-2"/>
                      <c:h val="2.9480818223731567E-2"/>
                    </c:manualLayout>
                  </c15:layout>
                </c:ext>
              </c:extLst>
            </c:dLbl>
            <c:dLbl>
              <c:idx val="8"/>
              <c:layout>
                <c:manualLayout>
                  <c:x val="0"/>
                  <c:y val="2.6076602630507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rgbClr val="FFCC66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5361111111111114E-2"/>
                      <c:h val="2.9480818223731567E-2"/>
                    </c:manualLayout>
                  </c15:layout>
                </c:ext>
              </c:extLst>
            </c:dLbl>
            <c:dLbl>
              <c:idx val="9"/>
              <c:layout>
                <c:manualLayout>
                  <c:x val="-1.0185067526416E-16"/>
                  <c:y val="2.191653161449240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rgbClr val="FFCC66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5361111111111114E-2"/>
                      <c:h val="2.9480818223731567E-2"/>
                    </c:manualLayout>
                  </c15:layout>
                </c:ext>
              </c:extLst>
            </c:dLbl>
            <c:dLbl>
              <c:idx val="10"/>
              <c:layout>
                <c:manualLayout>
                  <c:x val="0"/>
                  <c:y val="2.7040461604100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rgbClr val="FFCC66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5361111111111114E-2"/>
                      <c:h val="2.9480818223731567E-2"/>
                    </c:manualLayout>
                  </c15:layout>
                </c:ext>
              </c:extLst>
            </c:dLbl>
            <c:dLbl>
              <c:idx val="11"/>
              <c:layout>
                <c:manualLayout>
                  <c:x val="-1.0185067526416E-16"/>
                  <c:y val="2.49604260960926E-2"/>
                </c:manualLayout>
              </c:layout>
              <c:spPr>
                <a:solidFill>
                  <a:srgbClr val="FFFFFF">
                    <a:alpha val="69804"/>
                  </a:srgb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rgbClr val="FFCC66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5361111111111114E-2"/>
                      <c:h val="2.9480818223731567E-2"/>
                    </c:manualLayout>
                  </c15:layout>
                </c:ext>
              </c:extLst>
            </c:dLbl>
            <c:dLbl>
              <c:idx val="12"/>
              <c:layout>
                <c:manualLayout>
                  <c:x val="0"/>
                  <c:y val="-3.12005326201158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FFCC66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cs-CZ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List1!$J$14:$Q$14</c:f>
              <c:strCache>
                <c:ptCount val="8"/>
                <c:pt idx="0">
                  <c:v>14.-18. 5.    2015</c:v>
                </c:pt>
                <c:pt idx="1">
                  <c:v>7/2015</c:v>
                </c:pt>
                <c:pt idx="2">
                  <c:v>13.-18. 8.    2015</c:v>
                </c:pt>
                <c:pt idx="3">
                  <c:v>3.-8. 9.         2015</c:v>
                </c:pt>
                <c:pt idx="4">
                  <c:v>1.-7. 10.        2015</c:v>
                </c:pt>
                <c:pt idx="5">
                  <c:v>12.-18. 11.    2015</c:v>
                </c:pt>
                <c:pt idx="6">
                  <c:v>3.-8. 12.       2015</c:v>
                </c:pt>
                <c:pt idx="7">
                  <c:v>1.-5. 1.     2016</c:v>
                </c:pt>
              </c:strCache>
            </c:strRef>
          </c:cat>
          <c:val>
            <c:numRef>
              <c:f>List1!$J$5:$Q$5</c:f>
              <c:numCache>
                <c:formatCode>General</c:formatCode>
                <c:ptCount val="8"/>
                <c:pt idx="0">
                  <c:v>7.1</c:v>
                </c:pt>
                <c:pt idx="1">
                  <c:v>6.5</c:v>
                </c:pt>
                <c:pt idx="2">
                  <c:v>6.7</c:v>
                </c:pt>
                <c:pt idx="3">
                  <c:v>6.5</c:v>
                </c:pt>
                <c:pt idx="4">
                  <c:v>6.4</c:v>
                </c:pt>
                <c:pt idx="5">
                  <c:v>6.3</c:v>
                </c:pt>
                <c:pt idx="6">
                  <c:v>6.4</c:v>
                </c:pt>
                <c:pt idx="7">
                  <c:v>6.4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List1!$A$6</c:f>
              <c:strCache>
                <c:ptCount val="1"/>
                <c:pt idx="0">
                  <c:v> ÚSVIT (ÚNK)</c:v>
                </c:pt>
              </c:strCache>
            </c:strRef>
          </c:tx>
          <c:spPr>
            <a:ln w="38100" cap="rnd">
              <a:solidFill>
                <a:srgbClr val="92D050"/>
              </a:solidFill>
              <a:round/>
            </a:ln>
            <a:effectLst/>
          </c:spPr>
          <c:marker>
            <c:symbol val="square"/>
            <c:size val="7"/>
            <c:spPr>
              <a:solidFill>
                <a:srgbClr val="92D050"/>
              </a:solidFill>
              <a:ln w="9525">
                <a:noFill/>
              </a:ln>
              <a:effectLst/>
            </c:spPr>
          </c:marker>
          <c:dLbls>
            <c:dLbl>
              <c:idx val="0"/>
              <c:layout>
                <c:manualLayout>
                  <c:x val="0"/>
                  <c:y val="-1.76041430376544E-2"/>
                </c:manualLayout>
              </c:layout>
              <c:spPr>
                <a:solidFill>
                  <a:srgbClr val="FFFFFF">
                    <a:alpha val="69804"/>
                  </a:srgb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rgbClr val="92D05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5361111111111114E-2"/>
                      <c:h val="2.9480818223731567E-2"/>
                    </c:manualLayout>
                  </c15:layout>
                </c:ext>
              </c:extLst>
            </c:dLbl>
            <c:dLbl>
              <c:idx val="1"/>
              <c:spPr>
                <a:solidFill>
                  <a:srgbClr val="FFFFFF">
                    <a:alpha val="69804"/>
                  </a:srgb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rgbClr val="92D05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dLbl>
              <c:idx val="2"/>
              <c:layout>
                <c:manualLayout>
                  <c:x val="-1.0185067526416E-16"/>
                  <c:y val="-9.2840010056236197E-3"/>
                </c:manualLayout>
              </c:layout>
              <c:spPr>
                <a:solidFill>
                  <a:srgbClr val="FFFFFF">
                    <a:alpha val="69804"/>
                  </a:srgb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rgbClr val="92D05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5361111111111114E-2"/>
                      <c:h val="2.9480818223731567E-2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0"/>
                  <c:y val="1.8720401463231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rgbClr val="92D05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5361111111111114E-2"/>
                      <c:h val="2.7248465154901223E-2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0"/>
                  <c:y val="1.1516517856777301E-2"/>
                </c:manualLayout>
              </c:layout>
              <c:spPr>
                <a:solidFill>
                  <a:srgbClr val="FFFFFF">
                    <a:alpha val="69804"/>
                  </a:srgb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rgbClr val="92D05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5361111111111114E-2"/>
                      <c:h val="2.9480818223731567E-2"/>
                    </c:manualLayout>
                  </c15:layout>
                </c:ext>
              </c:extLst>
            </c:dLbl>
            <c:dLbl>
              <c:idx val="5"/>
              <c:layout>
                <c:manualLayout>
                  <c:x val="0"/>
                  <c:y val="-3.00843560857008E-2"/>
                </c:manualLayout>
              </c:layout>
              <c:spPr>
                <a:solidFill>
                  <a:srgbClr val="FFFFFF">
                    <a:alpha val="69804"/>
                  </a:srgb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rgbClr val="92D05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5361111111111114E-2"/>
                      <c:h val="2.9480818223731567E-2"/>
                    </c:manualLayout>
                  </c15:layout>
                </c:ext>
              </c:extLst>
            </c:dLbl>
            <c:dLbl>
              <c:idx val="6"/>
              <c:layout>
                <c:manualLayout>
                  <c:x val="0"/>
                  <c:y val="-3.120053262011589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rgbClr val="92D05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5361111111111114E-2"/>
                      <c:h val="4.1961031271777936E-2"/>
                    </c:manualLayout>
                  </c15:layout>
                </c:ext>
              </c:extLst>
            </c:dLbl>
            <c:dLbl>
              <c:idx val="7"/>
              <c:layout>
                <c:manualLayout>
                  <c:x val="0"/>
                  <c:y val="-6.0321029732224099E-2"/>
                </c:manualLayout>
              </c:layout>
              <c:spPr>
                <a:solidFill>
                  <a:srgbClr val="FFFFFF">
                    <a:alpha val="69804"/>
                  </a:srgb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rgbClr val="92D05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5361111111111114E-2"/>
                      <c:h val="2.9480818223731567E-2"/>
                    </c:manualLayout>
                  </c15:layout>
                </c:ext>
              </c:extLst>
            </c:dLbl>
            <c:dLbl>
              <c:idx val="8"/>
              <c:layout>
                <c:manualLayout>
                  <c:x val="0"/>
                  <c:y val="-1.136403651363119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rgbClr val="92D05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5361111111111114E-2"/>
                      <c:h val="2.9480818223731567E-2"/>
                    </c:manualLayout>
                  </c15:layout>
                </c:ext>
              </c:extLst>
            </c:dLbl>
            <c:dLbl>
              <c:idx val="9"/>
              <c:layout>
                <c:manualLayout>
                  <c:x val="-1.0185067526416E-16"/>
                  <c:y val="-1.040017754003860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rgbClr val="92D05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5361111111111114E-2"/>
                      <c:h val="2.9480818223731567E-2"/>
                    </c:manualLayout>
                  </c15:layout>
                </c:ext>
              </c:extLst>
            </c:dLbl>
            <c:dLbl>
              <c:idx val="10"/>
              <c:layout>
                <c:manualLayout>
                  <c:x val="0"/>
                  <c:y val="-8.3201420320310592E-3"/>
                </c:manualLayout>
              </c:layout>
              <c:spPr>
                <a:solidFill>
                  <a:srgbClr val="FFFFFF">
                    <a:alpha val="69804"/>
                  </a:srgb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rgbClr val="92D05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5361111111111114E-2"/>
                      <c:h val="2.9480818223731567E-2"/>
                    </c:manualLayout>
                  </c15:layout>
                </c:ext>
              </c:extLst>
            </c:dLbl>
            <c:dLbl>
              <c:idx val="11"/>
              <c:layout>
                <c:manualLayout>
                  <c:x val="-1.0185067526416E-16"/>
                  <c:y val="1.567642509046909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rgbClr val="92D05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5361111111111114E-2"/>
                      <c:h val="2.9480818223731567E-2"/>
                    </c:manualLayout>
                  </c15:layout>
                </c:ext>
              </c:extLst>
            </c:dLbl>
            <c:dLbl>
              <c:idx val="12"/>
              <c:layout>
                <c:manualLayout>
                  <c:x val="0"/>
                  <c:y val="1.664028406406179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rgbClr val="92D05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5361111111111114E-2"/>
                      <c:h val="2.9480818223731567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92D05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cs-CZ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List1!$J$14:$Q$14</c:f>
              <c:strCache>
                <c:ptCount val="8"/>
                <c:pt idx="0">
                  <c:v>14.-18. 5.    2015</c:v>
                </c:pt>
                <c:pt idx="1">
                  <c:v>7/2015</c:v>
                </c:pt>
                <c:pt idx="2">
                  <c:v>13.-18. 8.    2015</c:v>
                </c:pt>
                <c:pt idx="3">
                  <c:v>3.-8. 9.         2015</c:v>
                </c:pt>
                <c:pt idx="4">
                  <c:v>1.-7. 10.        2015</c:v>
                </c:pt>
                <c:pt idx="5">
                  <c:v>12.-18. 11.    2015</c:v>
                </c:pt>
                <c:pt idx="6">
                  <c:v>3.-8. 12.       2015</c:v>
                </c:pt>
                <c:pt idx="7">
                  <c:v>1.-5. 1.     2016</c:v>
                </c:pt>
              </c:strCache>
            </c:strRef>
          </c:cat>
          <c:val>
            <c:numRef>
              <c:f>List1!$J$6:$Q$6</c:f>
              <c:numCache>
                <c:formatCode>General</c:formatCode>
                <c:ptCount val="8"/>
                <c:pt idx="0">
                  <c:v>1.5</c:v>
                </c:pt>
                <c:pt idx="1">
                  <c:v>1.1000000000000001</c:v>
                </c:pt>
                <c:pt idx="2">
                  <c:v>0.3</c:v>
                </c:pt>
                <c:pt idx="3">
                  <c:v>1.2</c:v>
                </c:pt>
                <c:pt idx="4">
                  <c:v>2.1</c:v>
                </c:pt>
                <c:pt idx="5">
                  <c:v>3.4</c:v>
                </c:pt>
                <c:pt idx="6">
                  <c:v>3.8</c:v>
                </c:pt>
                <c:pt idx="7">
                  <c:v>3.9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List1!$A$7</c:f>
              <c:strCache>
                <c:ptCount val="1"/>
                <c:pt idx="0">
                  <c:v> ODS</c:v>
                </c:pt>
              </c:strCache>
            </c:strRef>
          </c:tx>
          <c:spPr>
            <a:ln w="38100" cap="rnd">
              <a:solidFill>
                <a:schemeClr val="tx2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square"/>
            <c:size val="7"/>
            <c:spPr>
              <a:solidFill>
                <a:schemeClr val="tx2">
                  <a:lumMod val="60000"/>
                  <a:lumOff val="40000"/>
                </a:schemeClr>
              </a:solidFill>
              <a:ln w="9525">
                <a:noFill/>
              </a:ln>
              <a:effectLst/>
            </c:spPr>
          </c:marker>
          <c:dLbls>
            <c:dLbl>
              <c:idx val="0"/>
              <c:layout>
                <c:manualLayout>
                  <c:x val="0"/>
                  <c:y val="1.6640202172900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5361111111111114E-2"/>
                      <c:h val="2.7248465154901223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0"/>
                  <c:y val="2.1840372834081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5361111111111114E-2"/>
                      <c:h val="2.932850066290895E-2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-1.0185067526416E-16"/>
                  <c:y val="1.664036595522350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5361111111111114E-2"/>
                      <c:h val="2.7248465154901223E-2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0"/>
                  <c:y val="1.3520148910888499E-2"/>
                </c:manualLayout>
              </c:layout>
              <c:spPr>
                <a:solidFill>
                  <a:srgbClr val="FFFFFF">
                    <a:alpha val="69804"/>
                  </a:srgb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5361111111111114E-2"/>
                      <c:h val="2.932850066290895E-2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0"/>
                  <c:y val="-1.9684342327985601E-2"/>
                </c:manualLayout>
              </c:layout>
              <c:spPr>
                <a:solidFill>
                  <a:srgbClr val="FFFFFF">
                    <a:alpha val="69804"/>
                  </a:srgb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5361111111111114E-2"/>
                      <c:h val="2.9480818223731567E-2"/>
                    </c:manualLayout>
                  </c15:layout>
                </c:ext>
              </c:extLst>
            </c:dLbl>
            <c:dLbl>
              <c:idx val="5"/>
              <c:layout>
                <c:manualLayout>
                  <c:x val="0"/>
                  <c:y val="-1.6640284064061799E-2"/>
                </c:manualLayout>
              </c:layout>
              <c:spPr>
                <a:solidFill>
                  <a:srgbClr val="FFFFFF">
                    <a:alpha val="69804"/>
                  </a:srgb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5361111111111114E-2"/>
                      <c:h val="2.9480818223731567E-2"/>
                    </c:manualLayout>
                  </c15:layout>
                </c:ext>
              </c:extLst>
            </c:dLbl>
            <c:dLbl>
              <c:idx val="6"/>
              <c:layout>
                <c:manualLayout>
                  <c:x val="-1.0185067526416E-16"/>
                  <c:y val="-1.872031957206949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5361111111111114E-2"/>
                      <c:h val="2.9480818223731567E-2"/>
                    </c:manualLayout>
                  </c15:layout>
                </c:ext>
              </c:extLst>
            </c:dLbl>
            <c:dLbl>
              <c:idx val="7"/>
              <c:layout>
                <c:manualLayout>
                  <c:x val="-3.2836832895887999E-3"/>
                  <c:y val="-1.5600266310058E-2"/>
                </c:manualLayout>
              </c:layout>
              <c:spPr>
                <a:solidFill>
                  <a:srgbClr val="FFFFFF">
                    <a:alpha val="69804"/>
                  </a:srgb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3416666666666668E-2"/>
                      <c:h val="3.1560853731739294E-2"/>
                    </c:manualLayout>
                  </c15:layout>
                </c:ext>
              </c:extLst>
            </c:dLbl>
            <c:dLbl>
              <c:idx val="8"/>
              <c:layout>
                <c:manualLayout>
                  <c:x val="0"/>
                  <c:y val="-1.6640284064061799E-2"/>
                </c:manualLayout>
              </c:layout>
              <c:spPr>
                <a:solidFill>
                  <a:srgbClr val="FFFFFF">
                    <a:alpha val="69804"/>
                  </a:srgb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5361111111111114E-2"/>
                      <c:h val="2.9480818223731567E-2"/>
                    </c:manualLayout>
                  </c15:layout>
                </c:ext>
              </c:extLst>
            </c:dLbl>
            <c:dLbl>
              <c:idx val="9"/>
              <c:layout>
                <c:manualLayout>
                  <c:x val="-1.0185067526416E-16"/>
                  <c:y val="1.248021304804640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5361111111111114E-2"/>
                      <c:h val="2.9480818223731567E-2"/>
                    </c:manualLayout>
                  </c15:layout>
                </c:ext>
              </c:extLst>
            </c:dLbl>
            <c:dLbl>
              <c:idx val="10"/>
              <c:layout>
                <c:manualLayout>
                  <c:x val="0"/>
                  <c:y val="1.775646059847699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5361111111111114E-2"/>
                      <c:h val="2.9480818223731567E-2"/>
                    </c:manualLayout>
                  </c15:layout>
                </c:ext>
              </c:extLst>
            </c:dLbl>
            <c:dLbl>
              <c:idx val="11"/>
              <c:layout>
                <c:manualLayout>
                  <c:x val="-1.0185067526416E-16"/>
                  <c:y val="1.6640284064061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5361111111111114E-2"/>
                      <c:h val="2.9480818223731567E-2"/>
                    </c:manualLayout>
                  </c15:layout>
                </c:ext>
              </c:extLst>
            </c:dLbl>
            <c:dLbl>
              <c:idx val="12"/>
              <c:layout>
                <c:manualLayout>
                  <c:x val="0"/>
                  <c:y val="-2.70404616041005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cs-CZ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List1!$J$14:$Q$14</c:f>
              <c:strCache>
                <c:ptCount val="8"/>
                <c:pt idx="0">
                  <c:v>14.-18. 5.    2015</c:v>
                </c:pt>
                <c:pt idx="1">
                  <c:v>7/2015</c:v>
                </c:pt>
                <c:pt idx="2">
                  <c:v>13.-18. 8.    2015</c:v>
                </c:pt>
                <c:pt idx="3">
                  <c:v>3.-8. 9.         2015</c:v>
                </c:pt>
                <c:pt idx="4">
                  <c:v>1.-7. 10.        2015</c:v>
                </c:pt>
                <c:pt idx="5">
                  <c:v>12.-18. 11.    2015</c:v>
                </c:pt>
                <c:pt idx="6">
                  <c:v>3.-8. 12.       2015</c:v>
                </c:pt>
                <c:pt idx="7">
                  <c:v>1.-5. 1.     2016</c:v>
                </c:pt>
              </c:strCache>
            </c:strRef>
          </c:cat>
          <c:val>
            <c:numRef>
              <c:f>List1!$J$7:$Q$7</c:f>
              <c:numCache>
                <c:formatCode>General</c:formatCode>
                <c:ptCount val="8"/>
                <c:pt idx="0">
                  <c:v>8.8000000000000007</c:v>
                </c:pt>
                <c:pt idx="1">
                  <c:v>9.1</c:v>
                </c:pt>
                <c:pt idx="2">
                  <c:v>9.2000000000000011</c:v>
                </c:pt>
                <c:pt idx="3">
                  <c:v>9.1</c:v>
                </c:pt>
                <c:pt idx="4">
                  <c:v>9.8000000000000007</c:v>
                </c:pt>
                <c:pt idx="5">
                  <c:v>9.9</c:v>
                </c:pt>
                <c:pt idx="6">
                  <c:v>10</c:v>
                </c:pt>
                <c:pt idx="7">
                  <c:v>10.1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List1!$A$8</c:f>
              <c:strCache>
                <c:ptCount val="1"/>
                <c:pt idx="0">
                  <c:v> Ostatní</c:v>
                </c:pt>
              </c:strCache>
            </c:strRef>
          </c:tx>
          <c:spPr>
            <a:ln w="38100" cap="rnd">
              <a:solidFill>
                <a:schemeClr val="bg1">
                  <a:lumMod val="65000"/>
                </a:schemeClr>
              </a:solidFill>
              <a:round/>
            </a:ln>
            <a:effectLst/>
          </c:spPr>
          <c:marker>
            <c:symbol val="square"/>
            <c:size val="7"/>
            <c:spPr>
              <a:solidFill>
                <a:schemeClr val="bg1">
                  <a:lumMod val="65000"/>
                </a:schemeClr>
              </a:solidFill>
              <a:ln w="9525">
                <a:noFill/>
              </a:ln>
              <a:effectLst/>
            </c:spPr>
          </c:marker>
          <c:dLbls>
            <c:dLbl>
              <c:idx val="0"/>
              <c:layout>
                <c:manualLayout>
                  <c:x val="0"/>
                  <c:y val="-1.9760419217235099E-2"/>
                </c:manualLayout>
              </c:layout>
              <c:spPr>
                <a:solidFill>
                  <a:srgbClr val="FFFFFF">
                    <a:alpha val="80000"/>
                  </a:srgb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bg1">
                          <a:lumMod val="6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5361111111111114E-2"/>
                      <c:h val="2.5168429646893496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0"/>
                  <c:y val="-8.32014203203091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6.9444444444444501E-4"/>
                  <c:y val="-5.1238480984463599E-3"/>
                </c:manualLayout>
              </c:layout>
              <c:spPr>
                <a:solidFill>
                  <a:srgbClr val="FFFFFF">
                    <a:alpha val="69804"/>
                  </a:srgb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bg1">
                          <a:lumMod val="6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922911198600175E-2"/>
                      <c:h val="2.9480818223731563E-2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0"/>
                  <c:y val="-1.456033044721580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bg1">
                          <a:lumMod val="6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5361111111111114E-2"/>
                      <c:h val="2.3088394138885769E-2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0"/>
                  <c:y val="-5.7124817689801197E-2"/>
                </c:manualLayout>
              </c:layout>
              <c:spPr>
                <a:solidFill>
                  <a:srgbClr val="FFFFFF">
                    <a:alpha val="69804"/>
                  </a:srgb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bg1">
                          <a:lumMod val="6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5361111111111114E-2"/>
                      <c:h val="2.9480818223731567E-2"/>
                    </c:manualLayout>
                  </c15:layout>
                </c:ext>
              </c:extLst>
            </c:dLbl>
            <c:dLbl>
              <c:idx val="5"/>
              <c:layout>
                <c:manualLayout>
                  <c:x val="0"/>
                  <c:y val="-3.7440639144139198E-2"/>
                </c:manualLayout>
              </c:layout>
              <c:spPr>
                <a:solidFill>
                  <a:srgbClr val="FFFFFF">
                    <a:alpha val="69804"/>
                  </a:srgb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bg1">
                          <a:lumMod val="6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5361111111111114E-2"/>
                      <c:h val="2.9480818223731567E-2"/>
                    </c:manualLayout>
                  </c15:layout>
                </c:ext>
              </c:extLst>
            </c:dLbl>
            <c:dLbl>
              <c:idx val="6"/>
              <c:layout>
                <c:manualLayout>
                  <c:x val="0"/>
                  <c:y val="-4.7840816684177799E-2"/>
                </c:manualLayout>
              </c:layout>
              <c:spPr>
                <a:solidFill>
                  <a:srgbClr val="FFFFFF">
                    <a:alpha val="69804"/>
                  </a:srgb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bg1">
                          <a:lumMod val="6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5361111111111114E-2"/>
                      <c:h val="2.9480818223731567E-2"/>
                    </c:manualLayout>
                  </c15:layout>
                </c:ext>
              </c:extLst>
            </c:dLbl>
            <c:dLbl>
              <c:idx val="7"/>
              <c:layout>
                <c:manualLayout>
                  <c:x val="-1.16694006999125E-3"/>
                  <c:y val="-2.91204971121083E-2"/>
                </c:manualLayout>
              </c:layout>
              <c:spPr>
                <a:solidFill>
                  <a:srgbClr val="FFFFFF">
                    <a:alpha val="69804"/>
                  </a:srgb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bg1">
                          <a:lumMod val="6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858267716535433E-2"/>
                      <c:h val="2.9480818223731567E-2"/>
                    </c:manualLayout>
                  </c15:layout>
                </c:ext>
              </c:extLst>
            </c:dLbl>
            <c:dLbl>
              <c:idx val="8"/>
              <c:layout>
                <c:manualLayout>
                  <c:x val="0"/>
                  <c:y val="1.567642509046929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bg1">
                          <a:lumMod val="6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5361111111111114E-2"/>
                      <c:h val="2.9480818223731567E-2"/>
                    </c:manualLayout>
                  </c15:layout>
                </c:ext>
              </c:extLst>
            </c:dLbl>
            <c:dLbl>
              <c:idx val="10"/>
              <c:spPr>
                <a:solidFill>
                  <a:srgbClr val="FFFFFF">
                    <a:alpha val="69804"/>
                  </a:srgb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bg1">
                          <a:lumMod val="6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1.0185067526416E-16"/>
                  <c:y val="-6.2401065240232602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0"/>
                  <c:y val="-7.1685066245855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bg1">
                          <a:lumMod val="6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5361111111111114E-2"/>
                      <c:h val="2.9480818223731567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cs-CZ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List1!$J$14:$Q$14</c:f>
              <c:strCache>
                <c:ptCount val="8"/>
                <c:pt idx="0">
                  <c:v>14.-18. 5.    2015</c:v>
                </c:pt>
                <c:pt idx="1">
                  <c:v>7/2015</c:v>
                </c:pt>
                <c:pt idx="2">
                  <c:v>13.-18. 8.    2015</c:v>
                </c:pt>
                <c:pt idx="3">
                  <c:v>3.-8. 9.         2015</c:v>
                </c:pt>
                <c:pt idx="4">
                  <c:v>1.-7. 10.        2015</c:v>
                </c:pt>
                <c:pt idx="5">
                  <c:v>12.-18. 11.    2015</c:v>
                </c:pt>
                <c:pt idx="6">
                  <c:v>3.-8. 12.       2015</c:v>
                </c:pt>
                <c:pt idx="7">
                  <c:v>1.-5. 1.     2016</c:v>
                </c:pt>
              </c:strCache>
            </c:strRef>
          </c:cat>
          <c:val>
            <c:numRef>
              <c:f>List1!$J$8:$Q$8</c:f>
              <c:numCache>
                <c:formatCode>General</c:formatCode>
                <c:ptCount val="8"/>
                <c:pt idx="0">
                  <c:v>8.8000000000000007</c:v>
                </c:pt>
                <c:pt idx="1">
                  <c:v>11.9</c:v>
                </c:pt>
                <c:pt idx="2">
                  <c:v>7.4</c:v>
                </c:pt>
                <c:pt idx="3">
                  <c:v>6.8</c:v>
                </c:pt>
                <c:pt idx="4">
                  <c:v>3.9</c:v>
                </c:pt>
                <c:pt idx="5">
                  <c:v>4.3</c:v>
                </c:pt>
                <c:pt idx="6">
                  <c:v>4.3</c:v>
                </c:pt>
                <c:pt idx="7">
                  <c:v>3.8</c:v>
                </c:pt>
              </c:numCache>
            </c:numRef>
          </c:val>
          <c:smooth val="0"/>
        </c:ser>
        <c:ser>
          <c:idx val="8"/>
          <c:order val="8"/>
          <c:tx>
            <c:strRef>
              <c:f>List1!$A$9</c:f>
              <c:strCache>
                <c:ptCount val="1"/>
                <c:pt idx="0">
                  <c:v> Piráti</c:v>
                </c:pt>
              </c:strCache>
            </c:strRef>
          </c:tx>
          <c:spPr>
            <a:ln w="38100" cap="rnd">
              <a:solidFill>
                <a:schemeClr val="tx1"/>
              </a:solidFill>
              <a:round/>
            </a:ln>
            <a:effectLst/>
          </c:spPr>
          <c:marker>
            <c:symbol val="square"/>
            <c:size val="7"/>
            <c:spPr>
              <a:solidFill>
                <a:schemeClr val="tx1"/>
              </a:solidFill>
              <a:ln w="9525">
                <a:noFill/>
              </a:ln>
              <a:effectLst/>
            </c:spPr>
          </c:marker>
          <c:dLbls>
            <c:dLbl>
              <c:idx val="2"/>
              <c:layout>
                <c:manualLayout>
                  <c:x val="-1.0185067526416E-16"/>
                  <c:y val="-2.08003550800773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"/>
                  <c:y val="-2.2880390588085098E-2"/>
                </c:manualLayout>
              </c:layout>
              <c:spPr>
                <a:solidFill>
                  <a:srgbClr val="FFFFFF">
                    <a:alpha val="69804"/>
                  </a:srgb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5361111111111114E-2"/>
                      <c:h val="3.5568607186932139E-2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0"/>
                  <c:y val="1.14401134028808E-2"/>
                </c:manualLayout>
              </c:layout>
              <c:spPr>
                <a:solidFill>
                  <a:srgbClr val="FFFFFF">
                    <a:alpha val="80000"/>
                  </a:srgb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5361111111111114E-2"/>
                      <c:h val="3.3488571678924405E-2"/>
                    </c:manualLayout>
                  </c15:layout>
                </c:ext>
              </c:extLst>
            </c:dLbl>
            <c:dLbl>
              <c:idx val="5"/>
              <c:spPr>
                <a:solidFill>
                  <a:srgbClr val="FFFFFF">
                    <a:alpha val="69804"/>
                  </a:srgb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dLbl>
              <c:idx val="6"/>
              <c:layout>
                <c:manualLayout>
                  <c:x val="0"/>
                  <c:y val="-1.3444072021638999E-2"/>
                </c:manualLayout>
              </c:layout>
              <c:spPr>
                <a:solidFill>
                  <a:srgbClr val="FFFFFF">
                    <a:alpha val="69804"/>
                  </a:srgb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5361111111111114E-2"/>
                      <c:h val="3.3640889239747021E-2"/>
                    </c:manualLayout>
                  </c15:layout>
                </c:ext>
              </c:extLst>
            </c:dLbl>
            <c:dLbl>
              <c:idx val="7"/>
              <c:layout>
                <c:manualLayout>
                  <c:x val="0"/>
                  <c:y val="4.1600710160154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5361111111111114E-2"/>
                      <c:h val="2.9480818223731567E-2"/>
                    </c:manualLayout>
                  </c15:layout>
                </c:ext>
              </c:extLst>
            </c:dLbl>
            <c:dLbl>
              <c:idx val="10"/>
              <c:layout>
                <c:manualLayout>
                  <c:x val="0"/>
                  <c:y val="-3.424442710171630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5361111111111114E-2"/>
                      <c:h val="2.9480818223731567E-2"/>
                    </c:manualLayout>
                  </c15:layout>
                </c:ext>
              </c:extLst>
            </c:dLbl>
            <c:dLbl>
              <c:idx val="11"/>
              <c:layout>
                <c:manualLayout>
                  <c:x val="-1.0185067526416E-16"/>
                  <c:y val="-3.536060363613140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5361111111111114E-2"/>
                      <c:h val="2.9480818223731567E-2"/>
                    </c:manualLayout>
                  </c15:layout>
                </c:ext>
              </c:extLst>
            </c:dLbl>
            <c:dLbl>
              <c:idx val="12"/>
              <c:layout>
                <c:manualLayout>
                  <c:x val="0"/>
                  <c:y val="-2.384424956167760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5361111111111114E-2"/>
                      <c:h val="2.9480818223731567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cs-CZ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List1!$J$14:$Q$14</c:f>
              <c:strCache>
                <c:ptCount val="8"/>
                <c:pt idx="0">
                  <c:v>14.-18. 5.    2015</c:v>
                </c:pt>
                <c:pt idx="1">
                  <c:v>7/2015</c:v>
                </c:pt>
                <c:pt idx="2">
                  <c:v>13.-18. 8.    2015</c:v>
                </c:pt>
                <c:pt idx="3">
                  <c:v>3.-8. 9.         2015</c:v>
                </c:pt>
                <c:pt idx="4">
                  <c:v>1.-7. 10.        2015</c:v>
                </c:pt>
                <c:pt idx="5">
                  <c:v>12.-18. 11.    2015</c:v>
                </c:pt>
                <c:pt idx="6">
                  <c:v>3.-8. 12.       2015</c:v>
                </c:pt>
                <c:pt idx="7">
                  <c:v>1.-5. 1.     2016</c:v>
                </c:pt>
              </c:strCache>
            </c:strRef>
          </c:cat>
          <c:val>
            <c:numRef>
              <c:f>List1!$J$9:$Q$9</c:f>
              <c:numCache>
                <c:formatCode>General</c:formatCode>
                <c:ptCount val="8"/>
                <c:pt idx="0">
                  <c:v>3.4</c:v>
                </c:pt>
                <c:pt idx="2">
                  <c:v>3.1</c:v>
                </c:pt>
                <c:pt idx="3">
                  <c:v>3.1</c:v>
                </c:pt>
                <c:pt idx="4">
                  <c:v>3.1</c:v>
                </c:pt>
                <c:pt idx="5">
                  <c:v>3.4</c:v>
                </c:pt>
                <c:pt idx="6">
                  <c:v>3.4</c:v>
                </c:pt>
                <c:pt idx="7">
                  <c:v>3.1</c:v>
                </c:pt>
              </c:numCache>
            </c:numRef>
          </c:val>
          <c:smooth val="0"/>
        </c:ser>
        <c:ser>
          <c:idx val="9"/>
          <c:order val="9"/>
          <c:tx>
            <c:strRef>
              <c:f>List1!$A$10</c:f>
              <c:strCache>
                <c:ptCount val="1"/>
                <c:pt idx="0">
                  <c:v> STAN</c:v>
                </c:pt>
              </c:strCache>
            </c:strRef>
          </c:tx>
          <c:spPr>
            <a:ln w="38100" cap="rnd">
              <a:solidFill>
                <a:srgbClr val="FFC000"/>
              </a:solidFill>
              <a:round/>
            </a:ln>
            <a:effectLst/>
          </c:spPr>
          <c:marker>
            <c:symbol val="square"/>
            <c:size val="7"/>
            <c:spPr>
              <a:solidFill>
                <a:srgbClr val="FFC000"/>
              </a:solidFill>
              <a:ln w="9525">
                <a:noFill/>
              </a:ln>
              <a:effectLst/>
            </c:spPr>
          </c:marker>
          <c:dLbls>
            <c:dLbl>
              <c:idx val="0"/>
              <c:layout>
                <c:manualLayout>
                  <c:x val="2.5462668816040001E-17"/>
                  <c:y val="-1.87203195720694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"/>
                  <c:y val="-3.224046848295800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rgbClr val="FFC00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5361111111111114E-2"/>
                      <c:h val="2.932850066290895E-2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-5.0925337632080002E-17"/>
                  <c:y val="-1.9760255434911701E-2"/>
                </c:manualLayout>
              </c:layout>
              <c:spPr>
                <a:solidFill>
                  <a:srgbClr val="FFFFFF">
                    <a:alpha val="80000"/>
                  </a:srgb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rgbClr val="FFC00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5361111111111114E-2"/>
                      <c:h val="2.932850066290895E-2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0"/>
                  <c:y val="-2.8080561249266198E-2"/>
                </c:manualLayout>
              </c:layout>
              <c:spPr>
                <a:solidFill>
                  <a:srgbClr val="FFFFFF">
                    <a:alpha val="80000"/>
                  </a:srgb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rgbClr val="FFC00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1.9145778652668418E-2"/>
                      <c:h val="2.932850066290895E-2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0"/>
                  <c:y val="3.647678017054650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rgbClr val="FFC00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5361111111111114E-2"/>
                      <c:h val="2.9480818223731567E-2"/>
                    </c:manualLayout>
                  </c15:layout>
                </c:ext>
              </c:extLst>
            </c:dLbl>
            <c:dLbl>
              <c:idx val="5"/>
              <c:layout>
                <c:manualLayout>
                  <c:x val="1.0185067526416E-16"/>
                  <c:y val="3.9520674652146801E-2"/>
                </c:manualLayout>
              </c:layout>
              <c:spPr>
                <a:solidFill>
                  <a:srgbClr val="FFFFFF">
                    <a:alpha val="69804"/>
                  </a:srgb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rgbClr val="FFC00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5361111111111114E-2"/>
                      <c:h val="2.9480818223731567E-2"/>
                    </c:manualLayout>
                  </c15:layout>
                </c:ext>
              </c:extLst>
            </c:dLbl>
            <c:dLbl>
              <c:idx val="6"/>
              <c:layout>
                <c:manualLayout>
                  <c:x val="0"/>
                  <c:y val="3.110480185205050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rgbClr val="FFC00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5361111111111114E-2"/>
                      <c:h val="3.5376981868477875E-2"/>
                    </c:manualLayout>
                  </c15:layout>
                </c:ext>
              </c:extLst>
            </c:dLbl>
            <c:dLbl>
              <c:idx val="7"/>
              <c:layout>
                <c:manualLayout>
                  <c:x val="0"/>
                  <c:y val="3.32805681281235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1.0185067526416E-16"/>
                  <c:y val="-1.872031957206949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rgbClr val="FFC00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1.9145778652668418E-2"/>
                      <c:h val="2.9480818223731567E-2"/>
                    </c:manualLayout>
                  </c15:layout>
                </c:ext>
              </c:extLst>
            </c:dLbl>
            <c:dLbl>
              <c:idx val="10"/>
              <c:spPr>
                <a:solidFill>
                  <a:srgbClr val="FFFFFF">
                    <a:alpha val="69804"/>
                  </a:srgb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rgbClr val="FFC00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spPr>
                <a:solidFill>
                  <a:srgbClr val="FFFFFF">
                    <a:alpha val="69804"/>
                  </a:srgb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rgbClr val="FFC00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0"/>
                  <c:y val="4.271688669456989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rgbClr val="FFC00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5361111111111114E-2"/>
                      <c:h val="2.9480818223731567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FFC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cs-CZ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List1!$J$14:$Q$14</c:f>
              <c:strCache>
                <c:ptCount val="8"/>
                <c:pt idx="0">
                  <c:v>14.-18. 5.    2015</c:v>
                </c:pt>
                <c:pt idx="1">
                  <c:v>7/2015</c:v>
                </c:pt>
                <c:pt idx="2">
                  <c:v>13.-18. 8.    2015</c:v>
                </c:pt>
                <c:pt idx="3">
                  <c:v>3.-8. 9.         2015</c:v>
                </c:pt>
                <c:pt idx="4">
                  <c:v>1.-7. 10.        2015</c:v>
                </c:pt>
                <c:pt idx="5">
                  <c:v>12.-18. 11.    2015</c:v>
                </c:pt>
                <c:pt idx="6">
                  <c:v>3.-8. 12.       2015</c:v>
                </c:pt>
                <c:pt idx="7">
                  <c:v>1.-5. 1.     2016</c:v>
                </c:pt>
              </c:strCache>
            </c:strRef>
          </c:cat>
          <c:val>
            <c:numRef>
              <c:f>List1!$J$10:$Q$10</c:f>
              <c:numCache>
                <c:formatCode>General</c:formatCode>
                <c:ptCount val="8"/>
                <c:pt idx="1">
                  <c:v>2</c:v>
                </c:pt>
                <c:pt idx="2">
                  <c:v>2.1</c:v>
                </c:pt>
                <c:pt idx="3">
                  <c:v>2</c:v>
                </c:pt>
                <c:pt idx="4">
                  <c:v>1.8</c:v>
                </c:pt>
                <c:pt idx="5">
                  <c:v>1.9</c:v>
                </c:pt>
                <c:pt idx="6">
                  <c:v>1.9</c:v>
                </c:pt>
                <c:pt idx="7">
                  <c:v>1.9</c:v>
                </c:pt>
              </c:numCache>
            </c:numRef>
          </c:val>
          <c:smooth val="0"/>
        </c:ser>
        <c:ser>
          <c:idx val="10"/>
          <c:order val="10"/>
          <c:tx>
            <c:strRef>
              <c:f>List1!$A$11</c:f>
              <c:strCache>
                <c:ptCount val="1"/>
                <c:pt idx="0">
                  <c:v> SPD</c:v>
                </c:pt>
              </c:strCache>
            </c:strRef>
          </c:tx>
          <c:spPr>
            <a:ln w="38100" cap="rnd">
              <a:solidFill>
                <a:schemeClr val="accent2">
                  <a:lumMod val="75000"/>
                </a:schemeClr>
              </a:solidFill>
              <a:round/>
            </a:ln>
            <a:effectLst/>
          </c:spPr>
          <c:marker>
            <c:symbol val="square"/>
            <c:size val="7"/>
            <c:spPr>
              <a:solidFill>
                <a:schemeClr val="accent2">
                  <a:lumMod val="75000"/>
                </a:schemeClr>
              </a:solidFill>
              <a:ln w="9525">
                <a:noFill/>
              </a:ln>
              <a:effectLst/>
            </c:spPr>
          </c:marker>
          <c:dLbls>
            <c:dLbl>
              <c:idx val="2"/>
              <c:layout>
                <c:manualLayout>
                  <c:x val="-1.0185067526416E-16"/>
                  <c:y val="1.66402840640616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"/>
                  <c:y val="5.2000887700193203E-3"/>
                </c:manualLayout>
              </c:layout>
              <c:spPr>
                <a:solidFill>
                  <a:srgbClr val="FFFFFF">
                    <a:alpha val="80000"/>
                  </a:srgb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accent2">
                          <a:lumMod val="7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1.9145778652668418E-2"/>
                      <c:h val="2.5168429646893496E-2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0"/>
                  <c:y val="-3.320449123887409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accent2">
                          <a:lumMod val="7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5361111111111114E-2"/>
                      <c:h val="2.9480818223731567E-2"/>
                    </c:manualLayout>
                  </c15:layout>
                </c:ext>
              </c:extLst>
            </c:dLbl>
            <c:dLbl>
              <c:idx val="5"/>
              <c:layout>
                <c:manualLayout>
                  <c:x val="1.0185067526416E-16"/>
                  <c:y val="4.78408166841777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0"/>
                  <c:y val="1.923058340082529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accent2">
                          <a:lumMod val="7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5361111111111114E-2"/>
                      <c:h val="3.2428900046104721E-2"/>
                    </c:manualLayout>
                  </c15:layout>
                </c:ext>
              </c:extLst>
            </c:dLbl>
            <c:dLbl>
              <c:idx val="7"/>
              <c:layout>
                <c:manualLayout>
                  <c:x val="0"/>
                  <c:y val="-8.32014203203091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0"/>
                  <c:y val="-2.91204971121082E-2"/>
                </c:manualLayout>
              </c:layout>
              <c:spPr>
                <a:solidFill>
                  <a:srgbClr val="FFFFFF">
                    <a:alpha val="69804"/>
                  </a:srgb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accent2">
                          <a:lumMod val="7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5361111111111114E-2"/>
                      <c:h val="2.9480818223731567E-2"/>
                    </c:manualLayout>
                  </c15:layout>
                </c:ext>
              </c:extLst>
            </c:dLbl>
            <c:dLbl>
              <c:idx val="11"/>
              <c:layout>
                <c:manualLayout>
                  <c:x val="-1.0185067526416E-16"/>
                  <c:y val="-3.1200532620115899E-2"/>
                </c:manualLayout>
              </c:layout>
              <c:spPr>
                <a:solidFill>
                  <a:srgbClr val="FFFFFF">
                    <a:alpha val="69804"/>
                  </a:srgb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accent2">
                          <a:lumMod val="7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1.9145778652668418E-2"/>
                      <c:h val="2.9480818223731567E-2"/>
                    </c:manualLayout>
                  </c15:layout>
                </c:ext>
              </c:extLst>
            </c:dLbl>
            <c:dLbl>
              <c:idx val="12"/>
              <c:layout>
                <c:manualLayout>
                  <c:x val="0"/>
                  <c:y val="-4.368074566816230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accent2">
                          <a:lumMod val="7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5361111111111114E-2"/>
                      <c:h val="2.9480818223731567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accent2">
                        <a:lumMod val="7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cs-CZ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List1!$J$14:$Q$14</c:f>
              <c:strCache>
                <c:ptCount val="8"/>
                <c:pt idx="0">
                  <c:v>14.-18. 5.    2015</c:v>
                </c:pt>
                <c:pt idx="1">
                  <c:v>7/2015</c:v>
                </c:pt>
                <c:pt idx="2">
                  <c:v>13.-18. 8.    2015</c:v>
                </c:pt>
                <c:pt idx="3">
                  <c:v>3.-8. 9.         2015</c:v>
                </c:pt>
                <c:pt idx="4">
                  <c:v>1.-7. 10.        2015</c:v>
                </c:pt>
                <c:pt idx="5">
                  <c:v>12.-18. 11.    2015</c:v>
                </c:pt>
                <c:pt idx="6">
                  <c:v>3.-8. 12.       2015</c:v>
                </c:pt>
                <c:pt idx="7">
                  <c:v>1.-5. 1.     2016</c:v>
                </c:pt>
              </c:strCache>
            </c:strRef>
          </c:cat>
          <c:val>
            <c:numRef>
              <c:f>List1!$J$11:$Q$11</c:f>
              <c:numCache>
                <c:formatCode>General</c:formatCode>
                <c:ptCount val="8"/>
                <c:pt idx="2">
                  <c:v>2.1</c:v>
                </c:pt>
                <c:pt idx="3">
                  <c:v>2</c:v>
                </c:pt>
                <c:pt idx="4">
                  <c:v>3.6</c:v>
                </c:pt>
                <c:pt idx="5">
                  <c:v>3.1</c:v>
                </c:pt>
                <c:pt idx="6">
                  <c:v>3.4</c:v>
                </c:pt>
                <c:pt idx="7">
                  <c:v>3.5</c:v>
                </c:pt>
              </c:numCache>
            </c:numRef>
          </c:val>
          <c:smooth val="0"/>
        </c:ser>
        <c:ser>
          <c:idx val="11"/>
          <c:order val="11"/>
          <c:tx>
            <c:strRef>
              <c:f>List1!$A$12</c:f>
              <c:strCache>
                <c:ptCount val="1"/>
                <c:pt idx="0">
                  <c:v> Svobodní</c:v>
                </c:pt>
              </c:strCache>
            </c:strRef>
          </c:tx>
          <c:spPr>
            <a:ln w="38100" cap="rnd">
              <a:solidFill>
                <a:schemeClr val="accent3">
                  <a:lumMod val="50000"/>
                </a:schemeClr>
              </a:solidFill>
              <a:round/>
            </a:ln>
            <a:effectLst/>
          </c:spPr>
          <c:marker>
            <c:symbol val="square"/>
            <c:size val="7"/>
            <c:spPr>
              <a:solidFill>
                <a:schemeClr val="accent3">
                  <a:lumMod val="50000"/>
                </a:schemeClr>
              </a:solidFill>
              <a:ln w="9525">
                <a:noFill/>
              </a:ln>
              <a:effectLst/>
            </c:spPr>
          </c:marker>
          <c:dLbls>
            <c:dLbl>
              <c:idx val="4"/>
              <c:layout>
                <c:manualLayout>
                  <c:x val="0"/>
                  <c:y val="-1.5739481285003399E-2"/>
                </c:manualLayout>
              </c:layout>
              <c:spPr>
                <a:solidFill>
                  <a:srgbClr val="FFFFFF">
                    <a:alpha val="80000"/>
                  </a:srgb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accent3">
                          <a:lumMod val="5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5361111111111114E-2"/>
                      <c:h val="2.7122352765833042E-2"/>
                    </c:manualLayout>
                  </c15:layout>
                </c:ext>
              </c:extLst>
            </c:dLbl>
            <c:dLbl>
              <c:idx val="5"/>
              <c:layout>
                <c:manualLayout>
                  <c:x val="1.0185067526416E-16"/>
                  <c:y val="2.3996567122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accent3">
                          <a:lumMod val="5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5361111111111114E-2"/>
                      <c:h val="2.9480818223731567E-2"/>
                    </c:manualLayout>
                  </c15:layout>
                </c:ext>
              </c:extLst>
            </c:dLbl>
            <c:dLbl>
              <c:idx val="6"/>
              <c:layout>
                <c:manualLayout>
                  <c:x val="0"/>
                  <c:y val="4.36807456681621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0"/>
                  <c:y val="2.08003550800772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accent3">
                        <a:lumMod val="5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cs-CZ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List1!$J$14:$Q$14</c:f>
              <c:strCache>
                <c:ptCount val="8"/>
                <c:pt idx="0">
                  <c:v>14.-18. 5.    2015</c:v>
                </c:pt>
                <c:pt idx="1">
                  <c:v>7/2015</c:v>
                </c:pt>
                <c:pt idx="2">
                  <c:v>13.-18. 8.    2015</c:v>
                </c:pt>
                <c:pt idx="3">
                  <c:v>3.-8. 9.         2015</c:v>
                </c:pt>
                <c:pt idx="4">
                  <c:v>1.-7. 10.        2015</c:v>
                </c:pt>
                <c:pt idx="5">
                  <c:v>12.-18. 11.    2015</c:v>
                </c:pt>
                <c:pt idx="6">
                  <c:v>3.-8. 12.       2015</c:v>
                </c:pt>
                <c:pt idx="7">
                  <c:v>1.-5. 1.     2016</c:v>
                </c:pt>
              </c:strCache>
            </c:strRef>
          </c:cat>
          <c:val>
            <c:numRef>
              <c:f>List1!$J$12:$Q$12</c:f>
              <c:numCache>
                <c:formatCode>General</c:formatCode>
                <c:ptCount val="8"/>
                <c:pt idx="4">
                  <c:v>3.1</c:v>
                </c:pt>
                <c:pt idx="5">
                  <c:v>3.2</c:v>
                </c:pt>
                <c:pt idx="6">
                  <c:v>3.3</c:v>
                </c:pt>
                <c:pt idx="7">
                  <c:v>3.4</c:v>
                </c:pt>
              </c:numCache>
            </c:numRef>
          </c:val>
          <c:smooth val="0"/>
        </c:ser>
        <c:dLbls>
          <c:dLblPos val="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51912800"/>
        <c:axId val="251915152"/>
      </c:lineChart>
      <c:catAx>
        <c:axId val="251912800"/>
        <c:scaling>
          <c:orientation val="minMax"/>
        </c:scaling>
        <c:delete val="0"/>
        <c:axPos val="b"/>
        <c:numFmt formatCode="#,##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spcBef>
                <a:spcPts val="0"/>
              </a:spcBef>
              <a:spcAft>
                <a:spcPts val="1500"/>
              </a:spcAft>
              <a:defRPr sz="1120" b="0" i="0" u="none" strike="noStrike" kern="1200" spc="4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cs-CZ"/>
          </a:p>
        </c:txPr>
        <c:crossAx val="251915152"/>
        <c:crosses val="autoZero"/>
        <c:auto val="1"/>
        <c:lblAlgn val="ctr"/>
        <c:lblOffset val="200"/>
        <c:noMultiLvlLbl val="0"/>
      </c:catAx>
      <c:valAx>
        <c:axId val="251915152"/>
        <c:scaling>
          <c:orientation val="minMax"/>
          <c:max val="24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251912800"/>
        <c:crosses val="autoZero"/>
        <c:crossBetween val="between"/>
        <c:majorUnit val="6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1.6666666666666701E-2"/>
          <c:y val="5.4015410278814803E-3"/>
          <c:w val="0.163736111111111"/>
          <c:h val="0.7865949081713460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204385-A9EC-4BA5-8A2C-4A7B72ED70D6}" type="datetimeFigureOut">
              <a:rPr lang="cs-CZ" smtClean="0"/>
              <a:t>6. 1. 2016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1C2341-F5C4-43E1-8A1D-ED2FDB6351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758826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A9446C-C78E-4D3B-BE5D-EE2FC8409A49}" type="datetimeFigureOut">
              <a:rPr lang="cs-CZ" smtClean="0"/>
              <a:pPr/>
              <a:t>6. 1. 2016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824F53-5524-400B-82F5-EA0FA60F944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001714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24F53-5524-400B-82F5-EA0FA60F9449}" type="slidenum">
              <a:rPr lang="cs-CZ" smtClean="0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44957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24F53-5524-400B-82F5-EA0FA60F9449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37339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24F53-5524-400B-82F5-EA0FA60F9449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56774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24F53-5524-400B-82F5-EA0FA60F9449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56774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24F53-5524-400B-82F5-EA0FA60F9449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56774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24F53-5524-400B-82F5-EA0FA60F9449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69974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24F53-5524-400B-82F5-EA0FA60F9449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62382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24F53-5524-400B-82F5-EA0FA60F9449}" type="slidenum">
              <a:rPr lang="cs-CZ" smtClean="0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79238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5AA42-A803-4154-A304-21AB2D02AC59}" type="datetime1">
              <a:rPr lang="cs-CZ" smtClean="0"/>
              <a:t>6. 1. 2016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FA3BA-F2BD-4032-9167-E150972DDF7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98BA6-03A8-48F2-AEA5-736A5BCF252B}" type="datetime1">
              <a:rPr lang="cs-CZ" smtClean="0"/>
              <a:t>6. 1. 2016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FA3BA-F2BD-4032-9167-E150972DDF7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245C1-5320-4402-8C1D-37C898BBFFBC}" type="datetime1">
              <a:rPr lang="cs-CZ" smtClean="0"/>
              <a:t>6. 1. 2016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FA3BA-F2BD-4032-9167-E150972DDF7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DFC00-5FAB-4F82-A8C0-151BB9C479F3}" type="datetime1">
              <a:rPr lang="cs-CZ" smtClean="0"/>
              <a:t>6. 1. 2016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FA3BA-F2BD-4032-9167-E150972DDF7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63ACE-B9E3-48A5-9CAB-691CB968DF75}" type="datetime1">
              <a:rPr lang="cs-CZ" smtClean="0"/>
              <a:t>6. 1. 2016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FA3BA-F2BD-4032-9167-E150972DDF7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E0205-50DB-4C31-9AC8-8EA217273EA8}" type="datetime1">
              <a:rPr lang="cs-CZ" smtClean="0"/>
              <a:t>6. 1. 2016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FA3BA-F2BD-4032-9167-E150972DDF7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626E2-E28E-41C0-9EC2-DB339FACB1A5}" type="datetime1">
              <a:rPr lang="cs-CZ" smtClean="0"/>
              <a:t>6. 1. 2016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FA3BA-F2BD-4032-9167-E150972DDF7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DDE5E-C285-4912-B770-8E91B693E72C}" type="datetime1">
              <a:rPr lang="cs-CZ" smtClean="0"/>
              <a:t>6. 1. 2016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FA3BA-F2BD-4032-9167-E150972DDF7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8B3B4-54E2-4D13-89DC-B10A5F2BD60D}" type="datetime1">
              <a:rPr lang="cs-CZ" smtClean="0"/>
              <a:t>6. 1. 2016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FA3BA-F2BD-4032-9167-E150972DDF7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3B30-9AE2-4862-A38C-6650886ECBFB}" type="datetime1">
              <a:rPr lang="cs-CZ" smtClean="0"/>
              <a:t>6. 1. 2016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FA3BA-F2BD-4032-9167-E150972DDF7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A2D2E-2FBB-45E0-9BC9-D134DE3B8655}" type="datetime1">
              <a:rPr lang="cs-CZ" smtClean="0"/>
              <a:t>6. 1. 2016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FA3BA-F2BD-4032-9167-E150972DDF7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3038B8-2717-47A0-BAF9-888408198050}" type="datetime1">
              <a:rPr lang="cs-CZ" smtClean="0"/>
              <a:t>6. 1. 2016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FFA3BA-F2BD-4032-9167-E150972DDF70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jpeg"/><Relationship Id="rId7" Type="http://schemas.openxmlformats.org/officeDocument/2006/relationships/image" Target="../media/image36.png"/><Relationship Id="rId12" Type="http://schemas.openxmlformats.org/officeDocument/2006/relationships/image" Target="../media/image41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11" Type="http://schemas.openxmlformats.org/officeDocument/2006/relationships/image" Target="../media/image40.jpeg"/><Relationship Id="rId5" Type="http://schemas.openxmlformats.org/officeDocument/2006/relationships/image" Target="../media/image34.jpeg"/><Relationship Id="rId10" Type="http://schemas.openxmlformats.org/officeDocument/2006/relationships/image" Target="../media/image39.png"/><Relationship Id="rId4" Type="http://schemas.openxmlformats.org/officeDocument/2006/relationships/image" Target="../media/image33.jpeg"/><Relationship Id="rId9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chart" Target="../charts/chart1.xml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4" Type="http://schemas.openxmlformats.org/officeDocument/2006/relationships/image" Target="../media/image2.jpe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obrázek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285860"/>
            <a:ext cx="7889018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16743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20" name="Picture 8"/>
          <p:cNvPicPr>
            <a:picLocks noChangeArrowheads="1"/>
          </p:cNvPicPr>
          <p:nvPr/>
        </p:nvPicPr>
        <p:blipFill>
          <a:blip r:embed="rId2"/>
          <a:srcRect t="11394" r="25577" b="5643"/>
          <a:stretch>
            <a:fillRect/>
          </a:stretch>
        </p:blipFill>
        <p:spPr bwMode="auto">
          <a:xfrm>
            <a:off x="0" y="1643050"/>
            <a:ext cx="2466975" cy="1876425"/>
          </a:xfrm>
          <a:prstGeom prst="rect">
            <a:avLst/>
          </a:prstGeom>
          <a:noFill/>
        </p:spPr>
      </p:pic>
      <p:cxnSp>
        <p:nvCxnSpPr>
          <p:cNvPr id="6" name="Přímá spojovací čára 5"/>
          <p:cNvCxnSpPr/>
          <p:nvPr/>
        </p:nvCxnSpPr>
        <p:spPr>
          <a:xfrm>
            <a:off x="72594" y="785740"/>
            <a:ext cx="9000000" cy="54"/>
          </a:xfrm>
          <a:prstGeom prst="line">
            <a:avLst/>
          </a:prstGeom>
          <a:ln w="444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514" name="Picture 2" descr="sanep panel záhlaví !!!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13418" cy="1090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6" name="Text Box 4"/>
          <p:cNvSpPr txBox="1">
            <a:spLocks noChangeArrowheads="1"/>
          </p:cNvSpPr>
          <p:nvPr/>
        </p:nvSpPr>
        <p:spPr bwMode="auto">
          <a:xfrm>
            <a:off x="7234238" y="2795588"/>
            <a:ext cx="1838325" cy="8001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30350" algn="l"/>
              </a:tabLst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4524" name="Picture 12" descr="gend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1571612"/>
            <a:ext cx="619125" cy="171450"/>
          </a:xfrm>
          <a:prstGeom prst="rect">
            <a:avLst/>
          </a:prstGeom>
          <a:noFill/>
        </p:spPr>
      </p:pic>
      <p:pic>
        <p:nvPicPr>
          <p:cNvPr id="64517" name="Picture 5" descr="educatio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72264" y="4570435"/>
            <a:ext cx="876300" cy="180975"/>
          </a:xfrm>
          <a:prstGeom prst="rect">
            <a:avLst/>
          </a:prstGeom>
          <a:noFill/>
        </p:spPr>
      </p:pic>
      <p:pic>
        <p:nvPicPr>
          <p:cNvPr id="64519" name="Picture 7" descr="ag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44" y="3643314"/>
            <a:ext cx="457200" cy="209550"/>
          </a:xfrm>
          <a:prstGeom prst="rect">
            <a:avLst/>
          </a:prstGeom>
          <a:noFill/>
        </p:spPr>
      </p:pic>
      <p:pic>
        <p:nvPicPr>
          <p:cNvPr id="64518" name="Graf 1"/>
          <p:cNvPicPr>
            <a:picLocks noChangeArrowheads="1"/>
          </p:cNvPicPr>
          <p:nvPr/>
        </p:nvPicPr>
        <p:blipFill>
          <a:blip r:embed="rId7"/>
          <a:srcRect r="28441" b="8237"/>
          <a:stretch>
            <a:fillRect/>
          </a:stretch>
        </p:blipFill>
        <p:spPr bwMode="auto">
          <a:xfrm>
            <a:off x="142844" y="3860799"/>
            <a:ext cx="1657351" cy="2854325"/>
          </a:xfrm>
          <a:prstGeom prst="rect">
            <a:avLst/>
          </a:prstGeom>
          <a:noFill/>
        </p:spPr>
      </p:pic>
      <p:pic>
        <p:nvPicPr>
          <p:cNvPr id="64522" name="Picture 10"/>
          <p:cNvPicPr>
            <a:picLocks noChangeArrowheads="1"/>
          </p:cNvPicPr>
          <p:nvPr/>
        </p:nvPicPr>
        <p:blipFill>
          <a:blip r:embed="rId8"/>
          <a:srcRect l="2808" r="45009"/>
          <a:stretch>
            <a:fillRect/>
          </a:stretch>
        </p:blipFill>
        <p:spPr bwMode="auto">
          <a:xfrm>
            <a:off x="3214678" y="1665309"/>
            <a:ext cx="2354263" cy="5147945"/>
          </a:xfrm>
          <a:prstGeom prst="rect">
            <a:avLst/>
          </a:prstGeom>
          <a:noFill/>
        </p:spPr>
      </p:pic>
      <p:pic>
        <p:nvPicPr>
          <p:cNvPr id="64521" name="Picture 9"/>
          <p:cNvPicPr>
            <a:picLocks noChangeArrowheads="1"/>
          </p:cNvPicPr>
          <p:nvPr/>
        </p:nvPicPr>
        <p:blipFill>
          <a:blip r:embed="rId9"/>
          <a:srcRect t="5785"/>
          <a:stretch>
            <a:fillRect/>
          </a:stretch>
        </p:blipFill>
        <p:spPr bwMode="auto">
          <a:xfrm>
            <a:off x="6786578" y="2000240"/>
            <a:ext cx="1776413" cy="2219325"/>
          </a:xfrm>
          <a:prstGeom prst="rect">
            <a:avLst/>
          </a:prstGeom>
          <a:noFill/>
        </p:spPr>
      </p:pic>
      <p:pic>
        <p:nvPicPr>
          <p:cNvPr id="64515" name="Picture 3"/>
          <p:cNvPicPr>
            <a:picLocks noChangeArrowheads="1"/>
          </p:cNvPicPr>
          <p:nvPr/>
        </p:nvPicPr>
        <p:blipFill>
          <a:blip r:embed="rId10"/>
          <a:srcRect l="4173" t="9448" r="33855"/>
          <a:stretch>
            <a:fillRect/>
          </a:stretch>
        </p:blipFill>
        <p:spPr bwMode="auto">
          <a:xfrm>
            <a:off x="6715140" y="4713311"/>
            <a:ext cx="2282825" cy="2073275"/>
          </a:xfrm>
          <a:prstGeom prst="rect">
            <a:avLst/>
          </a:prstGeom>
          <a:noFill/>
        </p:spPr>
      </p:pic>
      <p:sp>
        <p:nvSpPr>
          <p:cNvPr id="64527" name="Rectangle 1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	</a:t>
            </a:r>
            <a:endParaRPr kumimoji="0" lang="cs-CZ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4528" name="Rectangle 16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66850" algn="l"/>
                <a:tab pos="5076825" algn="l"/>
              </a:tabLst>
            </a:pPr>
            <a:r>
              <a:rPr kumimoji="0" lang="cs-CZ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endParaRPr kumimoji="0" lang="cs-CZ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66850" algn="l"/>
                <a:tab pos="5076825" algn="l"/>
              </a:tabLst>
            </a:pPr>
            <a:r>
              <a:rPr kumimoji="0" lang="cs-CZ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	</a:t>
            </a:r>
            <a:endParaRPr kumimoji="0" lang="cs-CZ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66850" algn="l"/>
                <a:tab pos="5076825" algn="l"/>
              </a:tabLst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4529" name="Rectangle 17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64530" name="Rectangle 18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475288" algn="l"/>
              </a:tabLst>
            </a:pPr>
            <a:r>
              <a:rPr kumimoji="0" lang="cs-CZ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endParaRPr kumimoji="0" lang="cs-CZ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475288" algn="l"/>
              </a:tabLst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4531" name="Rectangle 19"/>
          <p:cNvSpPr>
            <a:spLocks noChangeArrowheads="1"/>
          </p:cNvSpPr>
          <p:nvPr/>
        </p:nvSpPr>
        <p:spPr bwMode="auto">
          <a:xfrm>
            <a:off x="214282" y="742952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64532" name="Rectangle 20"/>
          <p:cNvSpPr>
            <a:spLocks noChangeArrowheads="1"/>
          </p:cNvSpPr>
          <p:nvPr/>
        </p:nvSpPr>
        <p:spPr bwMode="auto">
          <a:xfrm>
            <a:off x="0" y="1371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	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4533" name="Rectangle 21"/>
          <p:cNvSpPr>
            <a:spLocks noChangeArrowheads="1"/>
          </p:cNvSpPr>
          <p:nvPr/>
        </p:nvSpPr>
        <p:spPr bwMode="auto">
          <a:xfrm>
            <a:off x="0" y="1371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19675" algn="l"/>
              </a:tabLst>
            </a:pPr>
            <a:r>
              <a:rPr kumimoji="0" lang="cs-CZ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endParaRPr kumimoji="0" lang="cs-CZ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19675" algn="l"/>
              </a:tabLst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4523" name="Picture 11" descr="residential area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071802" y="1593871"/>
            <a:ext cx="1152525" cy="219075"/>
          </a:xfrm>
          <a:prstGeom prst="rect">
            <a:avLst/>
          </a:prstGeom>
          <a:noFill/>
        </p:spPr>
      </p:pic>
      <p:pic>
        <p:nvPicPr>
          <p:cNvPr id="64525" name="Picture 13" descr="household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429388" y="1604951"/>
            <a:ext cx="2219325" cy="180975"/>
          </a:xfrm>
          <a:prstGeom prst="rect">
            <a:avLst/>
          </a:prstGeom>
          <a:noFill/>
        </p:spPr>
      </p:pic>
      <p:sp>
        <p:nvSpPr>
          <p:cNvPr id="64526" name="Rectangle 14"/>
          <p:cNvSpPr>
            <a:spLocks noChangeArrowheads="1"/>
          </p:cNvSpPr>
          <p:nvPr/>
        </p:nvSpPr>
        <p:spPr bwMode="auto">
          <a:xfrm>
            <a:off x="0" y="1071546"/>
            <a:ext cx="1495794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334250" algn="l"/>
              </a:tabLst>
            </a:pPr>
            <a:r>
              <a:rPr kumimoji="0" lang="cs-CZ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Panel </a:t>
            </a:r>
            <a:r>
              <a:rPr kumimoji="0" lang="cs-CZ" b="1" i="0" u="none" strike="noStrike" cap="none" normalizeH="0" baseline="0" dirty="0" err="1" smtClean="0">
                <a:ln>
                  <a:noFill/>
                </a:ln>
                <a:solidFill>
                  <a:schemeClr val="accent2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Book</a:t>
            </a:r>
            <a:r>
              <a:rPr kumimoji="0" lang="cs-CZ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									</a:t>
            </a:r>
            <a:endParaRPr kumimoji="0" lang="cs-CZ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334250" algn="l"/>
              </a:tabLst>
            </a:pPr>
            <a:r>
              <a:rPr kumimoji="0" lang="cs-C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endParaRPr kumimoji="0" lang="cs-CZ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334250" algn="l"/>
              </a:tabLst>
            </a:pP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ECFFA3BA-F2BD-4032-9167-E150972DDF70}" type="slidenum">
              <a:rPr lang="cs-CZ" smtClean="0"/>
              <a:pPr/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34797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délník 19"/>
          <p:cNvSpPr/>
          <p:nvPr/>
        </p:nvSpPr>
        <p:spPr>
          <a:xfrm>
            <a:off x="0" y="0"/>
            <a:ext cx="4500550" cy="90632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6" name="Přímá spojovací čára 5"/>
          <p:cNvCxnSpPr/>
          <p:nvPr/>
        </p:nvCxnSpPr>
        <p:spPr>
          <a:xfrm>
            <a:off x="142844" y="5643578"/>
            <a:ext cx="8715436" cy="54"/>
          </a:xfrm>
          <a:prstGeom prst="line">
            <a:avLst/>
          </a:prstGeom>
          <a:ln w="444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bdélník 10"/>
          <p:cNvSpPr/>
          <p:nvPr/>
        </p:nvSpPr>
        <p:spPr>
          <a:xfrm>
            <a:off x="502432" y="150112"/>
            <a:ext cx="34166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200" spc="6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Kontakty</a:t>
            </a:r>
            <a:r>
              <a:rPr lang="cs-CZ" sz="3200" b="1" spc="6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SANEP</a:t>
            </a:r>
            <a:endParaRPr lang="cs-CZ" sz="3200" spc="6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571472" y="1391032"/>
            <a:ext cx="342902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SANEP s.r.o.</a:t>
            </a:r>
          </a:p>
          <a:p>
            <a:r>
              <a:rPr lang="cs-CZ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Cimburkova</a:t>
            </a:r>
            <a:r>
              <a:rPr lang="cs-CZ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258/21</a:t>
            </a:r>
          </a:p>
          <a:p>
            <a:r>
              <a:rPr lang="cs-CZ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Praha 3, Žižkov</a:t>
            </a:r>
          </a:p>
          <a:p>
            <a:r>
              <a:rPr lang="cs-CZ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PSČ 130 00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571472" y="3354823"/>
            <a:ext cx="225254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IČO: 28489667</a:t>
            </a:r>
          </a:p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DIČ: CZ28489667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5117293" y="1391032"/>
            <a:ext cx="378621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Sekretariát:</a:t>
            </a:r>
          </a:p>
          <a:p>
            <a:r>
              <a:rPr lang="cs-CZ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Tel: + 420 222 231 560</a:t>
            </a:r>
          </a:p>
          <a:p>
            <a:r>
              <a:rPr lang="cs-CZ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Fax: + 420 222 780 409</a:t>
            </a:r>
          </a:p>
          <a:p>
            <a:r>
              <a:rPr lang="cs-CZ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Email: </a:t>
            </a:r>
            <a:r>
              <a:rPr lang="cs-CZ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info@sanep.cz </a:t>
            </a:r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5117293" y="3354823"/>
            <a:ext cx="41433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Oldřich Zajíc</a:t>
            </a:r>
          </a:p>
          <a:p>
            <a:r>
              <a:rPr lang="cs-CZ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jednatel a ředitel společnosti</a:t>
            </a:r>
          </a:p>
          <a:p>
            <a:r>
              <a:rPr lang="cs-CZ" sz="2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zajic</a:t>
            </a:r>
            <a:r>
              <a:rPr lang="cs-CZ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@</a:t>
            </a:r>
            <a:r>
              <a:rPr lang="cs-CZ" sz="2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sanep.cz</a:t>
            </a:r>
            <a:endParaRPr lang="cs-CZ" sz="20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Tel.: + 420 602 538 278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C:\Users\zdenek\Desktop\M Sanep\REKLAMA\mladfrontaobchodafinance\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62754" y="114147"/>
            <a:ext cx="2310925" cy="872047"/>
          </a:xfrm>
          <a:prstGeom prst="rect">
            <a:avLst/>
          </a:prstGeom>
          <a:noFill/>
        </p:spPr>
      </p:pic>
      <p:sp>
        <p:nvSpPr>
          <p:cNvPr id="16" name="Obdélník 15"/>
          <p:cNvSpPr/>
          <p:nvPr/>
        </p:nvSpPr>
        <p:spPr>
          <a:xfrm>
            <a:off x="502432" y="5181912"/>
            <a:ext cx="80555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Průzkum zpracoval analytický tým společnosti SANEP a Oldřich Zajíc</a:t>
            </a:r>
            <a:endParaRPr lang="cs-CZ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Obrázek 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3928" y="5805264"/>
            <a:ext cx="1964535" cy="785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Zástupný symbol pro číslo snímku 18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ECFFA3BA-F2BD-4032-9167-E150972DDF70}" type="slidenum">
              <a:rPr lang="cs-CZ" smtClean="0"/>
              <a:pPr/>
              <a:t>11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79235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Tabulka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336998"/>
              </p:ext>
            </p:extLst>
          </p:nvPr>
        </p:nvGraphicFramePr>
        <p:xfrm>
          <a:off x="72594" y="764705"/>
          <a:ext cx="9000000" cy="4972392"/>
        </p:xfrm>
        <a:graphic>
          <a:graphicData uri="http://schemas.openxmlformats.org/drawingml/2006/table">
            <a:tbl>
              <a:tblPr bandCol="1">
                <a:tableStyleId>{7DF18680-E054-41AD-8BC1-D1AEF772440D}</a:tableStyleId>
              </a:tblPr>
              <a:tblGrid>
                <a:gridCol w="2467742"/>
                <a:gridCol w="6532258"/>
              </a:tblGrid>
              <a:tr h="3537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000" kern="1200" spc="60" baseline="0" noProof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TÉMA PRŮZKUMU:</a:t>
                      </a:r>
                      <a:endParaRPr lang="cs-CZ" sz="1000" spc="60" baseline="0" noProof="1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spc="60" baseline="0" noProof="1" smtClean="0">
                          <a:solidFill>
                            <a:srgbClr val="558ED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VOLEBNÍ PREFERENCE </a:t>
                      </a:r>
                      <a:r>
                        <a:rPr lang="pl-PL" sz="1200" b="1" spc="60" baseline="0" noProof="1" smtClean="0">
                          <a:solidFill>
                            <a:srgbClr val="558ED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 LEDEN </a:t>
                      </a:r>
                      <a:r>
                        <a:rPr lang="pl-PL" sz="1200" b="1" spc="60" baseline="0" noProof="1" smtClean="0">
                          <a:solidFill>
                            <a:srgbClr val="558ED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41881">
                <a:tc>
                  <a:txBody>
                    <a:bodyPr/>
                    <a:lstStyle/>
                    <a:p>
                      <a:pPr algn="l"/>
                      <a:r>
                        <a:rPr lang="cs-CZ" sz="1000" kern="1200" spc="60" baseline="0" noProof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REALIZÁTOR:</a:t>
                      </a:r>
                      <a:endParaRPr lang="cs-CZ" sz="1000" spc="60" baseline="0" noProof="1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spc="60" baseline="0" noProof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SANEP s.r.o.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41881">
                <a:tc>
                  <a:txBody>
                    <a:bodyPr/>
                    <a:lstStyle/>
                    <a:p>
                      <a:pPr algn="l"/>
                      <a:r>
                        <a:rPr lang="cs-CZ" sz="1000" kern="1200" spc="60" baseline="0" noProof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VÝBĚR RESPONDENTŮ:</a:t>
                      </a:r>
                      <a:endParaRPr lang="cs-CZ" sz="1000" spc="60" baseline="0" noProof="1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100" kern="1200" spc="60" baseline="0" noProof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kvótní výběr</a:t>
                      </a:r>
                      <a:endParaRPr lang="cs-CZ" sz="1100" spc="60" baseline="0" noProof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41881">
                <a:tc>
                  <a:txBody>
                    <a:bodyPr/>
                    <a:lstStyle/>
                    <a:p>
                      <a:pPr algn="l"/>
                      <a:r>
                        <a:rPr lang="cs-CZ" sz="1000" kern="1200" spc="60" baseline="0" noProof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TYP OTÁZEK:</a:t>
                      </a:r>
                      <a:endParaRPr lang="cs-CZ" sz="1000" spc="60" baseline="0" noProof="1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100" kern="1200" spc="60" baseline="0" noProof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multiplechoice</a:t>
                      </a:r>
                      <a:endParaRPr lang="cs-CZ" sz="1100" spc="60" baseline="0" noProof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797725">
                <a:tc>
                  <a:txBody>
                    <a:bodyPr/>
                    <a:lstStyle/>
                    <a:p>
                      <a:pPr algn="l"/>
                      <a:r>
                        <a:rPr lang="cs-CZ" sz="1000" kern="1200" spc="60" baseline="0" noProof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REPREZENTATIVITA:</a:t>
                      </a:r>
                      <a:endParaRPr lang="cs-CZ" sz="1000" spc="60" baseline="0" noProof="1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100" kern="1200" noProof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ve věku 18+let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i="1" kern="1200" noProof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Reprezentativní vzorek odpovídá sociodemografickému rozložení obyvatel ČR dle údajů Českého statistického úřadu</a:t>
                      </a:r>
                      <a:r>
                        <a:rPr lang="en-US" sz="1100" i="1" kern="1200" noProof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cs-CZ" sz="1100" i="1" noProof="1" smtClean="0"/>
                    </a:p>
                    <a:p>
                      <a:pPr algn="l"/>
                      <a:endParaRPr lang="cs-CZ" sz="1100" i="1" spc="60" baseline="0" noProof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991222">
                <a:tc>
                  <a:txBody>
                    <a:bodyPr/>
                    <a:lstStyle/>
                    <a:p>
                      <a:pPr algn="l"/>
                      <a:r>
                        <a:rPr lang="cs-CZ" sz="1000" kern="1200" spc="60" baseline="0" noProof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VELIKOST REPREZENTATIVNÍHO VZORKU:</a:t>
                      </a:r>
                      <a:endParaRPr lang="cs-CZ" sz="1000" spc="60" baseline="0" noProof="1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100" b="0" i="0" kern="1200" noProof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N=2.318</a:t>
                      </a:r>
                    </a:p>
                    <a:p>
                      <a:r>
                        <a:rPr lang="cs-CZ" sz="1100" i="1" kern="1200" noProof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Celkově se průzkumu společnosti SANEP zúčastnilo v rámci respondentního panelu více jak 220 tisíc registrovaných uživatelů, 15.274 dotázaných. </a:t>
                      </a:r>
                    </a:p>
                    <a:p>
                      <a:endParaRPr lang="cs-CZ" sz="1100" i="1" kern="1200" spc="60" baseline="0" noProof="1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63733">
                <a:tc>
                  <a:txBody>
                    <a:bodyPr/>
                    <a:lstStyle/>
                    <a:p>
                      <a:pPr algn="l"/>
                      <a:r>
                        <a:rPr lang="cs-CZ" sz="1000" kern="1200" spc="60" baseline="0" noProof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PRŮBĚH PRŮZKUMU:</a:t>
                      </a:r>
                      <a:endParaRPr lang="cs-CZ" sz="1000" spc="60" baseline="0" noProof="1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spc="60" baseline="0" noProof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1.-5.1. 2016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86857">
                <a:tc>
                  <a:txBody>
                    <a:bodyPr/>
                    <a:lstStyle/>
                    <a:p>
                      <a:pPr algn="l"/>
                      <a:r>
                        <a:rPr lang="cs-CZ" sz="1000" kern="1200" spc="60" baseline="0" noProof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POUŽITÁ METODIKA PRŮZKUMU:</a:t>
                      </a:r>
                      <a:endParaRPr lang="cs-CZ" sz="1000" spc="60" baseline="0" noProof="1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100" kern="1200" spc="60" baseline="0" noProof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internetový CAWI on/off-line průzkum</a:t>
                      </a:r>
                      <a:endParaRPr lang="cs-CZ" sz="1100" spc="60" baseline="0" noProof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69689">
                <a:tc>
                  <a:txBody>
                    <a:bodyPr/>
                    <a:lstStyle/>
                    <a:p>
                      <a:pPr algn="l"/>
                      <a:r>
                        <a:rPr lang="cs-CZ" sz="1000" kern="1200" spc="60" baseline="0" noProof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POUŽITÉ KVÓTY:</a:t>
                      </a:r>
                      <a:endParaRPr lang="cs-CZ" sz="1000" spc="60" baseline="0" noProof="1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100" kern="1200" spc="60" baseline="0" noProof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věk, pohlaví, bydliště, vzdělání</a:t>
                      </a:r>
                      <a:endParaRPr lang="cs-CZ" sz="1100" spc="60" baseline="0" noProof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41881">
                <a:tc>
                  <a:txBody>
                    <a:bodyPr/>
                    <a:lstStyle/>
                    <a:p>
                      <a:pPr algn="l"/>
                      <a:r>
                        <a:rPr lang="cs-CZ" sz="1000" kern="1200" spc="60" baseline="0" noProof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STATISTICKÁ ODCHYLKA:</a:t>
                      </a:r>
                      <a:endParaRPr lang="cs-CZ" sz="1000" spc="60" baseline="0" noProof="1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100" kern="1200" spc="60" baseline="0" noProof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+- 2,5%</a:t>
                      </a:r>
                      <a:endParaRPr lang="cs-CZ" sz="1100" spc="60" baseline="0" noProof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41881">
                <a:tc>
                  <a:txBody>
                    <a:bodyPr/>
                    <a:lstStyle/>
                    <a:p>
                      <a:pPr algn="l"/>
                      <a:r>
                        <a:rPr lang="cs-CZ" sz="1000" kern="1200" spc="60" baseline="0" noProof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KONTROLA VZORKU:</a:t>
                      </a:r>
                      <a:endParaRPr lang="cs-CZ" sz="1000" spc="60" baseline="0" noProof="1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100" kern="1200" spc="60" baseline="0" noProof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triangulační datová metodika</a:t>
                      </a:r>
                      <a:endParaRPr lang="cs-CZ" sz="1100" spc="60" baseline="0" noProof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6" name="Přímá spojovací čára 5"/>
          <p:cNvCxnSpPr/>
          <p:nvPr/>
        </p:nvCxnSpPr>
        <p:spPr>
          <a:xfrm>
            <a:off x="72594" y="620688"/>
            <a:ext cx="9000000" cy="54"/>
          </a:xfrm>
          <a:prstGeom prst="line">
            <a:avLst/>
          </a:prstGeom>
          <a:ln w="444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bdélník 7"/>
          <p:cNvSpPr/>
          <p:nvPr/>
        </p:nvSpPr>
        <p:spPr>
          <a:xfrm>
            <a:off x="0" y="66690"/>
            <a:ext cx="9144000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cs-CZ" sz="2800" spc="1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METODOLOGIE</a:t>
            </a:r>
            <a:endParaRPr lang="cs-CZ" sz="2800" spc="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rázek 4" descr="sanep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93339" y="6453336"/>
            <a:ext cx="1357322" cy="336616"/>
          </a:xfrm>
          <a:prstGeom prst="rect">
            <a:avLst/>
          </a:prstGeom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FA3BA-F2BD-4032-9167-E150972DDF70}" type="slidenum">
              <a:rPr lang="cs-CZ" smtClean="0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7879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Přímá spojovací čára 5"/>
          <p:cNvCxnSpPr/>
          <p:nvPr/>
        </p:nvCxnSpPr>
        <p:spPr>
          <a:xfrm>
            <a:off x="72594" y="857178"/>
            <a:ext cx="9000000" cy="54"/>
          </a:xfrm>
          <a:prstGeom prst="line">
            <a:avLst/>
          </a:prstGeom>
          <a:ln w="444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ástupný symbol pro číslo snímku 14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ECFFA3BA-F2BD-4032-9167-E150972DDF70}" type="slidenum">
              <a:rPr lang="cs-CZ" smtClean="0"/>
              <a:pPr/>
              <a:t>3</a:t>
            </a:fld>
            <a:endParaRPr lang="cs-CZ" dirty="0"/>
          </a:p>
        </p:txBody>
      </p:sp>
      <p:sp>
        <p:nvSpPr>
          <p:cNvPr id="11" name="Nadpis 1"/>
          <p:cNvSpPr txBox="1">
            <a:spLocks/>
          </p:cNvSpPr>
          <p:nvPr/>
        </p:nvSpPr>
        <p:spPr>
          <a:xfrm>
            <a:off x="2500298" y="285728"/>
            <a:ext cx="6072230" cy="29319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cs-CZ" sz="2400" b="1" i="0" strike="noStrike" kern="1200" cap="none" spc="200" normalizeH="0" noProof="1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METODOLOGIE</a:t>
            </a:r>
            <a:endParaRPr kumimoji="0" lang="cs-CZ" sz="2000" b="1" i="0" strike="noStrike" kern="1200" cap="none" spc="200" normalizeH="0" noProof="1">
              <a:ln>
                <a:noFill/>
              </a:ln>
              <a:solidFill>
                <a:schemeClr val="bg1">
                  <a:lumMod val="75000"/>
                </a:schemeClr>
              </a:solidFill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8" name="Obrázek 7" descr="sanep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5" y="214290"/>
            <a:ext cx="1743708" cy="432440"/>
          </a:xfrm>
          <a:prstGeom prst="rect">
            <a:avLst/>
          </a:prstGeom>
        </p:spPr>
      </p:pic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6576218"/>
              </p:ext>
            </p:extLst>
          </p:nvPr>
        </p:nvGraphicFramePr>
        <p:xfrm>
          <a:off x="251520" y="1052736"/>
          <a:ext cx="2016224" cy="1283862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008112"/>
                <a:gridCol w="1008112"/>
              </a:tblGrid>
              <a:tr h="306034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POHLAVÍ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0603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MUŽI</a:t>
                      </a:r>
                      <a:endParaRPr lang="en-US" sz="1400" dirty="0"/>
                    </a:p>
                  </a:txBody>
                  <a:tcP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48,9%</a:t>
                      </a:r>
                      <a:endParaRPr lang="en-US" sz="1400" dirty="0"/>
                    </a:p>
                  </a:txBody>
                  <a:tcPr>
                    <a:solidFill>
                      <a:srgbClr val="FF0000">
                        <a:alpha val="20000"/>
                      </a:srgbClr>
                    </a:solidFill>
                  </a:tcPr>
                </a:tc>
              </a:tr>
              <a:tr h="30603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ŽENY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51,1%</a:t>
                      </a:r>
                      <a:endParaRPr lang="en-US" sz="1400" dirty="0"/>
                    </a:p>
                  </a:txBody>
                  <a:tcPr/>
                </a:tc>
              </a:tr>
              <a:tr h="30603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CELKEM</a:t>
                      </a:r>
                      <a:endParaRPr lang="en-US" sz="1400" dirty="0"/>
                    </a:p>
                  </a:txBody>
                  <a:tcP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100%</a:t>
                      </a:r>
                      <a:endParaRPr lang="en-US" sz="1400" dirty="0"/>
                    </a:p>
                  </a:txBody>
                  <a:tcPr>
                    <a:solidFill>
                      <a:srgbClr val="FF0000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4288357"/>
              </p:ext>
            </p:extLst>
          </p:nvPr>
        </p:nvGraphicFramePr>
        <p:xfrm>
          <a:off x="2483768" y="1052736"/>
          <a:ext cx="2016224" cy="2489922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1008112"/>
                <a:gridCol w="1008112"/>
              </a:tblGrid>
              <a:tr h="829951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VĚK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766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18-29</a:t>
                      </a:r>
                    </a:p>
                  </a:txBody>
                  <a:tcPr>
                    <a:solidFill>
                      <a:srgbClr val="4CCCE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20,3%</a:t>
                      </a:r>
                      <a:endParaRPr lang="en-US" sz="1400" dirty="0"/>
                    </a:p>
                  </a:txBody>
                  <a:tcPr>
                    <a:solidFill>
                      <a:srgbClr val="4CCCE3">
                        <a:alpha val="20000"/>
                      </a:srgbClr>
                    </a:solidFill>
                  </a:tcPr>
                </a:tc>
              </a:tr>
              <a:tr h="2766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30-44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28,4%</a:t>
                      </a:r>
                      <a:endParaRPr lang="en-US" sz="1400" dirty="0"/>
                    </a:p>
                  </a:txBody>
                  <a:tcPr/>
                </a:tc>
              </a:tr>
              <a:tr h="2766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45-59</a:t>
                      </a:r>
                    </a:p>
                  </a:txBody>
                  <a:tcPr>
                    <a:solidFill>
                      <a:srgbClr val="4CCCE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23,2%</a:t>
                      </a:r>
                      <a:endParaRPr lang="en-US" sz="1400" dirty="0"/>
                    </a:p>
                  </a:txBody>
                  <a:tcPr>
                    <a:solidFill>
                      <a:srgbClr val="4CCCE3">
                        <a:alpha val="20000"/>
                      </a:srgbClr>
                    </a:solidFill>
                  </a:tcPr>
                </a:tc>
              </a:tr>
              <a:tr h="2766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60+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28,1%</a:t>
                      </a:r>
                      <a:endParaRPr lang="en-US" sz="1400" dirty="0"/>
                    </a:p>
                  </a:txBody>
                  <a:tcPr/>
                </a:tc>
              </a:tr>
              <a:tr h="35632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CELKEM</a:t>
                      </a:r>
                      <a:endParaRPr lang="en-US" sz="1400" dirty="0"/>
                    </a:p>
                  </a:txBody>
                  <a:tcPr>
                    <a:solidFill>
                      <a:srgbClr val="4CCCE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100%</a:t>
                      </a:r>
                      <a:endParaRPr lang="en-US" sz="1400" dirty="0"/>
                    </a:p>
                  </a:txBody>
                  <a:tcPr>
                    <a:solidFill>
                      <a:srgbClr val="4CCCE3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342563"/>
              </p:ext>
            </p:extLst>
          </p:nvPr>
        </p:nvGraphicFramePr>
        <p:xfrm>
          <a:off x="251520" y="2636912"/>
          <a:ext cx="2016224" cy="4032447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303219"/>
                <a:gridCol w="713005"/>
              </a:tblGrid>
              <a:tr h="604867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PŘÍJEM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85689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0-20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err="1" smtClean="0"/>
                        <a:t>tis.Kč</a:t>
                      </a:r>
                      <a:endParaRPr lang="en-US" sz="1400" dirty="0" smtClean="0"/>
                    </a:p>
                  </a:txBody>
                  <a:tcPr>
                    <a:solidFill>
                      <a:srgbClr val="9DE20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/>
                    </a:p>
                    <a:p>
                      <a:pPr algn="ctr"/>
                      <a:r>
                        <a:rPr lang="en-US" sz="1400" dirty="0" smtClean="0"/>
                        <a:t>62,4%</a:t>
                      </a:r>
                      <a:endParaRPr lang="en-US" sz="1400" dirty="0"/>
                    </a:p>
                  </a:txBody>
                  <a:tcPr>
                    <a:solidFill>
                      <a:srgbClr val="9DE204">
                        <a:alpha val="20000"/>
                      </a:srgbClr>
                    </a:solidFill>
                  </a:tcPr>
                </a:tc>
              </a:tr>
              <a:tr h="85689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20-50 </a:t>
                      </a:r>
                      <a:r>
                        <a:rPr lang="en-US" sz="1400" dirty="0" err="1" smtClean="0"/>
                        <a:t>tis.Kč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/>
                    </a:p>
                    <a:p>
                      <a:pPr algn="ctr"/>
                      <a:r>
                        <a:rPr lang="en-US" sz="1400" dirty="0" smtClean="0"/>
                        <a:t>35,1%</a:t>
                      </a:r>
                      <a:endParaRPr lang="en-US" sz="1400" dirty="0"/>
                    </a:p>
                  </a:txBody>
                  <a:tcPr/>
                </a:tc>
              </a:tr>
              <a:tr h="85689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50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tis.Kč</a:t>
                      </a:r>
                      <a:r>
                        <a:rPr lang="en-US" sz="1400" baseline="0" dirty="0" smtClean="0"/>
                        <a:t> a </a:t>
                      </a:r>
                      <a:r>
                        <a:rPr lang="en-US" sz="1400" baseline="0" dirty="0" err="1" smtClean="0"/>
                        <a:t>více</a:t>
                      </a:r>
                      <a:endParaRPr lang="en-US" sz="1400" dirty="0" smtClean="0"/>
                    </a:p>
                  </a:txBody>
                  <a:tcPr>
                    <a:solidFill>
                      <a:srgbClr val="9DE20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/>
                    </a:p>
                    <a:p>
                      <a:pPr algn="ctr"/>
                      <a:r>
                        <a:rPr lang="en-US" sz="1400" dirty="0" smtClean="0"/>
                        <a:t>2,5%</a:t>
                      </a:r>
                      <a:endParaRPr lang="en-US" sz="1400" dirty="0"/>
                    </a:p>
                  </a:txBody>
                  <a:tcPr>
                    <a:solidFill>
                      <a:srgbClr val="9DE204">
                        <a:alpha val="20000"/>
                      </a:srgbClr>
                    </a:solidFill>
                  </a:tcPr>
                </a:tc>
              </a:tr>
              <a:tr h="856895">
                <a:tc>
                  <a:txBody>
                    <a:bodyPr/>
                    <a:lstStyle/>
                    <a:p>
                      <a:pPr algn="ctr"/>
                      <a:endParaRPr lang="en-US" sz="1400" dirty="0" smtClean="0"/>
                    </a:p>
                    <a:p>
                      <a:pPr algn="ctr"/>
                      <a:r>
                        <a:rPr lang="en-US" sz="1400" dirty="0" smtClean="0"/>
                        <a:t>CELKEM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/>
                    </a:p>
                    <a:p>
                      <a:pPr algn="ctr"/>
                      <a:r>
                        <a:rPr lang="en-US" sz="1400" dirty="0" smtClean="0"/>
                        <a:t>100%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0046500"/>
              </p:ext>
            </p:extLst>
          </p:nvPr>
        </p:nvGraphicFramePr>
        <p:xfrm>
          <a:off x="2483768" y="3861048"/>
          <a:ext cx="2016224" cy="2808314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008112"/>
                <a:gridCol w="1008112"/>
              </a:tblGrid>
              <a:tr h="1091268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VZDĚLÁNÍ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921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kern="1200" dirty="0" smtClean="0">
                          <a:effectLst/>
                        </a:rPr>
                        <a:t>základní + SŠ bez maturity</a:t>
                      </a:r>
                      <a:r>
                        <a:rPr lang="cs-CZ" sz="1200" dirty="0" smtClean="0">
                          <a:effectLst/>
                        </a:rPr>
                        <a:t> </a:t>
                      </a:r>
                      <a:endParaRPr lang="en-US" sz="1200" dirty="0" smtClean="0"/>
                    </a:p>
                  </a:txBody>
                  <a:tcPr>
                    <a:solidFill>
                      <a:srgbClr val="0000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54,6%</a:t>
                      </a:r>
                      <a:endParaRPr lang="en-US" sz="1400" dirty="0"/>
                    </a:p>
                  </a:txBody>
                  <a:tcPr>
                    <a:solidFill>
                      <a:srgbClr val="0000FF">
                        <a:alpha val="20000"/>
                      </a:srgbClr>
                    </a:solidFill>
                  </a:tcPr>
                </a:tc>
              </a:tr>
              <a:tr h="4921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kern="1200" dirty="0" smtClean="0">
                          <a:effectLst/>
                        </a:rPr>
                        <a:t>SŠ s maturitou</a:t>
                      </a:r>
                      <a:r>
                        <a:rPr lang="cs-CZ" sz="1200" dirty="0" smtClean="0">
                          <a:effectLst/>
                        </a:rPr>
                        <a:t> </a:t>
                      </a:r>
                      <a:endParaRPr lang="en-U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31,1%</a:t>
                      </a:r>
                      <a:endParaRPr lang="en-US" sz="1400" dirty="0"/>
                    </a:p>
                  </a:txBody>
                  <a:tcPr/>
                </a:tc>
              </a:tr>
              <a:tr h="3664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VŠ</a:t>
                      </a:r>
                    </a:p>
                  </a:txBody>
                  <a:tcPr>
                    <a:solidFill>
                      <a:srgbClr val="0000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14,3%</a:t>
                      </a:r>
                      <a:endParaRPr lang="en-US" sz="1400" dirty="0"/>
                    </a:p>
                  </a:txBody>
                  <a:tcPr>
                    <a:solidFill>
                      <a:srgbClr val="0000FF">
                        <a:alpha val="20000"/>
                      </a:srgbClr>
                    </a:solidFill>
                  </a:tcPr>
                </a:tc>
              </a:tr>
              <a:tr h="3664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CELKEM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100%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2489999"/>
              </p:ext>
            </p:extLst>
          </p:nvPr>
        </p:nvGraphicFramePr>
        <p:xfrm>
          <a:off x="5004048" y="1052736"/>
          <a:ext cx="3816424" cy="5616621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1908212"/>
                <a:gridCol w="1908212"/>
              </a:tblGrid>
              <a:tr h="416046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VELIKOST MÍSTA</a:t>
                      </a:r>
                      <a:r>
                        <a:rPr lang="en-US" baseline="0" dirty="0" smtClean="0"/>
                        <a:t> BYDLIŠTĚ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46705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Praha</a:t>
                      </a:r>
                      <a:endParaRPr lang="en-US" sz="1400" dirty="0"/>
                    </a:p>
                  </a:txBody>
                  <a:tcPr>
                    <a:solidFill>
                      <a:schemeClr val="bg1">
                        <a:lumMod val="6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12,1%</a:t>
                      </a:r>
                      <a:endParaRPr lang="en-US" sz="1400" dirty="0"/>
                    </a:p>
                  </a:txBody>
                  <a:tcPr>
                    <a:solidFill>
                      <a:schemeClr val="bg1">
                        <a:lumMod val="65000"/>
                        <a:alpha val="20000"/>
                      </a:schemeClr>
                    </a:solidFill>
                  </a:tcPr>
                </a:tc>
              </a:tr>
              <a:tr h="346705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Středočeský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12.3%</a:t>
                      </a:r>
                      <a:endParaRPr lang="en-US" sz="1400" dirty="0"/>
                    </a:p>
                  </a:txBody>
                  <a:tcPr/>
                </a:tc>
              </a:tr>
              <a:tr h="346705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Ústecký</a:t>
                      </a:r>
                      <a:endParaRPr lang="en-US" sz="1400" dirty="0"/>
                    </a:p>
                  </a:txBody>
                  <a:tcPr>
                    <a:solidFill>
                      <a:srgbClr val="A6A6A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7,3%</a:t>
                      </a:r>
                      <a:endParaRPr lang="en-US" sz="1400" dirty="0"/>
                    </a:p>
                  </a:txBody>
                  <a:tcPr>
                    <a:solidFill>
                      <a:srgbClr val="A6A6A6">
                        <a:alpha val="20000"/>
                      </a:srgbClr>
                    </a:solidFill>
                  </a:tcPr>
                </a:tc>
              </a:tr>
              <a:tr h="346705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Plzeňský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5,2%</a:t>
                      </a:r>
                      <a:endParaRPr lang="en-US" sz="1400" dirty="0"/>
                    </a:p>
                  </a:txBody>
                  <a:tcPr/>
                </a:tc>
              </a:tr>
              <a:tr h="346705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Královéhradecký</a:t>
                      </a:r>
                      <a:endParaRPr lang="en-US" sz="1400" dirty="0"/>
                    </a:p>
                  </a:txBody>
                  <a:tcPr>
                    <a:solidFill>
                      <a:srgbClr val="A6A6A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5,1%</a:t>
                      </a:r>
                      <a:endParaRPr lang="en-US" sz="1400" dirty="0"/>
                    </a:p>
                  </a:txBody>
                  <a:tcPr>
                    <a:solidFill>
                      <a:srgbClr val="A6A6A6">
                        <a:alpha val="20000"/>
                      </a:srgbClr>
                    </a:solidFill>
                  </a:tcPr>
                </a:tc>
              </a:tr>
              <a:tr h="346705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Vysočina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4,7%</a:t>
                      </a:r>
                      <a:endParaRPr lang="en-US" sz="1400" dirty="0"/>
                    </a:p>
                  </a:txBody>
                  <a:tcPr/>
                </a:tc>
              </a:tr>
              <a:tr h="346705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Moravskoslezský</a:t>
                      </a:r>
                      <a:endParaRPr lang="en-US" sz="1400" dirty="0"/>
                    </a:p>
                  </a:txBody>
                  <a:tcPr>
                    <a:solidFill>
                      <a:srgbClr val="A6A6A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11,9%</a:t>
                      </a:r>
                      <a:endParaRPr lang="en-US" sz="1400" dirty="0"/>
                    </a:p>
                  </a:txBody>
                  <a:tcPr>
                    <a:solidFill>
                      <a:srgbClr val="A6A6A6">
                        <a:alpha val="20000"/>
                      </a:srgbClr>
                    </a:solidFill>
                  </a:tcPr>
                </a:tc>
              </a:tr>
              <a:tr h="346705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Jihomoravský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11,7%</a:t>
                      </a:r>
                      <a:endParaRPr lang="en-US" sz="1400" dirty="0"/>
                    </a:p>
                  </a:txBody>
                  <a:tcPr/>
                </a:tc>
              </a:tr>
              <a:tr h="346705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Liberecký</a:t>
                      </a:r>
                      <a:endParaRPr lang="en-US" sz="1400" dirty="0"/>
                    </a:p>
                  </a:txBody>
                  <a:tcPr>
                    <a:solidFill>
                      <a:srgbClr val="A6A6A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4,3%</a:t>
                      </a:r>
                      <a:endParaRPr lang="en-US" sz="1400" dirty="0"/>
                    </a:p>
                  </a:txBody>
                  <a:tcPr>
                    <a:solidFill>
                      <a:srgbClr val="A6A6A6">
                        <a:alpha val="20000"/>
                      </a:srgbClr>
                    </a:solidFill>
                  </a:tcPr>
                </a:tc>
              </a:tr>
              <a:tr h="346705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Karlovarský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2,8%</a:t>
                      </a:r>
                      <a:endParaRPr lang="en-US" sz="1400" dirty="0"/>
                    </a:p>
                  </a:txBody>
                  <a:tcPr/>
                </a:tc>
              </a:tr>
              <a:tr h="346705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Jihočeský</a:t>
                      </a:r>
                      <a:endParaRPr lang="en-US" sz="1400" dirty="0"/>
                    </a:p>
                  </a:txBody>
                  <a:tcPr>
                    <a:solidFill>
                      <a:srgbClr val="A6A6A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5,8%</a:t>
                      </a:r>
                      <a:endParaRPr lang="en-US" sz="1400" dirty="0"/>
                    </a:p>
                  </a:txBody>
                  <a:tcPr>
                    <a:solidFill>
                      <a:srgbClr val="A6A6A6">
                        <a:alpha val="20000"/>
                      </a:srgbClr>
                    </a:solidFill>
                  </a:tcPr>
                </a:tc>
              </a:tr>
              <a:tr h="346705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Pardubický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4,9%</a:t>
                      </a:r>
                      <a:endParaRPr lang="en-US" sz="1400" dirty="0"/>
                    </a:p>
                  </a:txBody>
                  <a:tcPr/>
                </a:tc>
              </a:tr>
              <a:tr h="346705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Olomoucký</a:t>
                      </a:r>
                      <a:endParaRPr lang="en-US" sz="1400" dirty="0"/>
                    </a:p>
                  </a:txBody>
                  <a:tcPr>
                    <a:solidFill>
                      <a:srgbClr val="A6A6A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6,3%</a:t>
                      </a:r>
                      <a:endParaRPr lang="en-US" sz="1400" dirty="0"/>
                    </a:p>
                  </a:txBody>
                  <a:tcPr>
                    <a:solidFill>
                      <a:srgbClr val="A6A6A6">
                        <a:alpha val="20000"/>
                      </a:srgbClr>
                    </a:solidFill>
                  </a:tcPr>
                </a:tc>
              </a:tr>
              <a:tr h="346705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Zlínský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5,6%</a:t>
                      </a:r>
                      <a:endParaRPr lang="en-US" sz="1400" dirty="0"/>
                    </a:p>
                  </a:txBody>
                  <a:tcPr/>
                </a:tc>
              </a:tr>
              <a:tr h="34670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ČR </a:t>
                      </a:r>
                      <a:r>
                        <a:rPr lang="en-US" sz="1400" dirty="0" err="1" smtClean="0"/>
                        <a:t>celkem</a:t>
                      </a:r>
                      <a:endParaRPr lang="en-US" sz="1400" dirty="0"/>
                    </a:p>
                  </a:txBody>
                  <a:tcPr>
                    <a:solidFill>
                      <a:srgbClr val="A6A6A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100%</a:t>
                      </a:r>
                      <a:endParaRPr lang="en-US" sz="1400" dirty="0"/>
                    </a:p>
                  </a:txBody>
                  <a:tcPr>
                    <a:solidFill>
                      <a:srgbClr val="A6A6A6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1025" name="Picture 1" descr="800px-Kraj_Hlavni_mesto_Prah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484784"/>
            <a:ext cx="504056" cy="288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Obrázek 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6381328"/>
            <a:ext cx="518715" cy="252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800px-Stredocesky_kraj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844824"/>
            <a:ext cx="503437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800px-Ustecky_kraj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132856"/>
            <a:ext cx="508372" cy="290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800px-Plzensky_kraj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492896"/>
            <a:ext cx="504056" cy="288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 descr="800px-Kralovehradecky_kraj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883746"/>
            <a:ext cx="504057" cy="28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 descr="800px-Kraj_Vysocina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212976"/>
            <a:ext cx="475572" cy="272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 descr="800px-Moravskoslezsky_kraj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573016"/>
            <a:ext cx="504056" cy="28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 descr="800px-Jihomoravsky_kraj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933056"/>
            <a:ext cx="504056" cy="288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 descr="800px-Liberecky_kraj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1" y="4251898"/>
            <a:ext cx="504056" cy="288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3" descr="800px-Karlovarsky_kraj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199" y="4611878"/>
            <a:ext cx="504057" cy="28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Picture 14" descr="800px-Jihocesky_kraj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941168"/>
            <a:ext cx="504056" cy="288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9" name="Picture 15" descr="800px-Pardubicky_kraj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5301208"/>
            <a:ext cx="485198" cy="277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0" name="Picture 16" descr="800px-Olomoucky_kraj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5661248"/>
            <a:ext cx="504056" cy="28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1" name="Picture 17" descr="800px-Zlinsky_kraj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6021288"/>
            <a:ext cx="504056" cy="288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Obdélník 1"/>
          <p:cNvSpPr/>
          <p:nvPr/>
        </p:nvSpPr>
        <p:spPr>
          <a:xfrm>
            <a:off x="0" y="0"/>
            <a:ext cx="9144000" cy="81042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latin typeface="Arial"/>
                <a:cs typeface="Arial"/>
              </a:rPr>
              <a:t>METODOLOGIE</a:t>
            </a:r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09916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0" y="0"/>
            <a:ext cx="9144000" cy="81042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smtClean="0">
                <a:latin typeface="Arial"/>
                <a:cs typeface="Arial"/>
              </a:rPr>
              <a:t>Komentář </a:t>
            </a:r>
            <a:endParaRPr lang="cs-CZ" sz="2000" b="1" dirty="0">
              <a:latin typeface="Arial"/>
              <a:cs typeface="Arial"/>
            </a:endParaRPr>
          </a:p>
        </p:txBody>
      </p:sp>
      <p:sp>
        <p:nvSpPr>
          <p:cNvPr id="15" name="Zástupný symbol pro číslo snímku 14"/>
          <p:cNvSpPr>
            <a:spLocks noGrp="1"/>
          </p:cNvSpPr>
          <p:nvPr>
            <p:ph type="sldNum" sz="quarter" idx="12"/>
          </p:nvPr>
        </p:nvSpPr>
        <p:spPr>
          <a:xfrm>
            <a:off x="8570264" y="6429396"/>
            <a:ext cx="430892" cy="293687"/>
          </a:xfrm>
        </p:spPr>
        <p:txBody>
          <a:bodyPr/>
          <a:lstStyle/>
          <a:p>
            <a:pPr algn="ctr"/>
            <a:fld id="{ECFFA3BA-F2BD-4032-9167-E150972DDF70}" type="slidenum">
              <a:rPr lang="cs-CZ" sz="1400" smtClean="0"/>
              <a:pPr algn="ctr"/>
              <a:t>4</a:t>
            </a:fld>
            <a:endParaRPr lang="cs-CZ" sz="1400" dirty="0"/>
          </a:p>
        </p:txBody>
      </p:sp>
      <p:cxnSp>
        <p:nvCxnSpPr>
          <p:cNvPr id="9" name="Přímá spojovací čára 6"/>
          <p:cNvCxnSpPr/>
          <p:nvPr/>
        </p:nvCxnSpPr>
        <p:spPr>
          <a:xfrm>
            <a:off x="142844" y="6215082"/>
            <a:ext cx="8858312" cy="1588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Obrázek 10" descr="sanep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93339" y="6429396"/>
            <a:ext cx="1357322" cy="336616"/>
          </a:xfrm>
          <a:prstGeom prst="rect">
            <a:avLst/>
          </a:prstGeom>
        </p:spPr>
      </p:pic>
      <p:sp>
        <p:nvSpPr>
          <p:cNvPr id="10" name="TextovéPole 9"/>
          <p:cNvSpPr txBox="1"/>
          <p:nvPr/>
        </p:nvSpPr>
        <p:spPr>
          <a:xfrm>
            <a:off x="8498452" y="5886290"/>
            <a:ext cx="574516" cy="307777"/>
          </a:xfrm>
          <a:prstGeom prst="rect">
            <a:avLst/>
          </a:prstGeom>
          <a:noFill/>
          <a:ln w="19050">
            <a:noFill/>
            <a:prstDash val="solid"/>
          </a:ln>
        </p:spPr>
        <p:txBody>
          <a:bodyPr wrap="none" rtlCol="0">
            <a:spAutoFit/>
          </a:bodyPr>
          <a:lstStyle/>
          <a:p>
            <a:r>
              <a:rPr lang="cs-CZ" sz="1400" i="1" spc="6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%</a:t>
            </a:r>
            <a:endParaRPr lang="cs-CZ" sz="1400" i="1" spc="6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5536" y="908720"/>
            <a:ext cx="8064896" cy="4893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 smtClean="0">
                <a:solidFill>
                  <a:srgbClr val="000000"/>
                </a:solidFill>
                <a:latin typeface="Verdana"/>
                <a:cs typeface="Verdana"/>
              </a:rPr>
              <a:t>ANO stále ve vedení, druhá ČSSD posiluje</a:t>
            </a:r>
          </a:p>
          <a:p>
            <a:endParaRPr lang="cs-CZ" sz="1200" b="1" dirty="0" smtClean="0">
              <a:solidFill>
                <a:srgbClr val="000000"/>
              </a:solidFill>
              <a:latin typeface="Verdana"/>
              <a:cs typeface="Verdana"/>
            </a:endParaRPr>
          </a:p>
          <a:p>
            <a:pPr algn="just"/>
            <a:r>
              <a:rPr lang="cs-CZ" sz="1200" b="1" dirty="0" smtClean="0">
                <a:solidFill>
                  <a:srgbClr val="000000"/>
                </a:solidFill>
                <a:latin typeface="Verdana"/>
                <a:cs typeface="Verdana"/>
              </a:rPr>
              <a:t>Na aktuálně vedoucí hnutí ANO (23,7%) ztrácí v lednu druhá ČSSD (20,2%) 3,5  procentního bodu. V prosinci minulého roku přitom ztráceli sociální demokraté na hnutí </a:t>
            </a:r>
            <a:r>
              <a:rPr lang="cs-CZ" sz="1200" b="1" dirty="0" smtClean="0">
                <a:solidFill>
                  <a:srgbClr val="000000"/>
                </a:solidFill>
                <a:latin typeface="Verdana"/>
                <a:cs typeface="Verdana"/>
              </a:rPr>
              <a:t>ANO 4,1 </a:t>
            </a:r>
            <a:r>
              <a:rPr lang="cs-CZ" sz="1200" b="1" dirty="0" smtClean="0">
                <a:solidFill>
                  <a:srgbClr val="000000"/>
                </a:solidFill>
                <a:latin typeface="Verdana"/>
                <a:cs typeface="Verdana"/>
              </a:rPr>
              <a:t>procentního bodu. Ztráta jedné desetiny procentního bodu u hnutí ANO v porovnání s prosincem minulého roku a posilující ČSSD může naznačovat konec </a:t>
            </a:r>
            <a:r>
              <a:rPr lang="cs-CZ" sz="1200" b="1" dirty="0" smtClean="0">
                <a:solidFill>
                  <a:srgbClr val="000000"/>
                </a:solidFill>
                <a:latin typeface="Verdana"/>
                <a:cs typeface="Verdana"/>
              </a:rPr>
              <a:t>vzestupného trendu </a:t>
            </a:r>
            <a:r>
              <a:rPr lang="cs-CZ" sz="1200" b="1" dirty="0" smtClean="0">
                <a:solidFill>
                  <a:srgbClr val="000000"/>
                </a:solidFill>
                <a:latin typeface="Verdana"/>
                <a:cs typeface="Verdana"/>
              </a:rPr>
              <a:t>hnutí ANO, které v posledních měsících minulého roku profitovalo zejména na </a:t>
            </a:r>
            <a:r>
              <a:rPr lang="cs-CZ" sz="1200" b="1" dirty="0" smtClean="0">
                <a:solidFill>
                  <a:srgbClr val="000000"/>
                </a:solidFill>
                <a:latin typeface="Verdana"/>
                <a:cs typeface="Verdana"/>
              </a:rPr>
              <a:t>proti uprchlické </a:t>
            </a:r>
            <a:r>
              <a:rPr lang="cs-CZ" sz="1200" b="1" dirty="0" smtClean="0">
                <a:solidFill>
                  <a:srgbClr val="000000"/>
                </a:solidFill>
                <a:latin typeface="Verdana"/>
                <a:cs typeface="Verdana"/>
              </a:rPr>
              <a:t>rétorice. </a:t>
            </a:r>
            <a:r>
              <a:rPr lang="cs-CZ" sz="1200" b="1" dirty="0" smtClean="0">
                <a:solidFill>
                  <a:srgbClr val="000000"/>
                </a:solidFill>
                <a:latin typeface="Verdana"/>
                <a:cs typeface="Verdana"/>
              </a:rPr>
              <a:t>Z </a:t>
            </a:r>
            <a:r>
              <a:rPr lang="cs-CZ" sz="1200" b="1" dirty="0" smtClean="0">
                <a:solidFill>
                  <a:srgbClr val="000000"/>
                </a:solidFill>
                <a:latin typeface="Verdana"/>
                <a:cs typeface="Verdana"/>
              </a:rPr>
              <a:t>pohledu na celkové hodnoty uvedených politických stran a hnutí však naznačuje, že se mezi prosincem a počátkem ledna na domácí politické scéně nekonaly žádné zásadní události, které by vedly z pohledu voličů k výrazným  preferenčním změnám. To se však může již v únoru zásadně </a:t>
            </a:r>
            <a:r>
              <a:rPr lang="cs-CZ" sz="1200" b="1" dirty="0" smtClean="0">
                <a:solidFill>
                  <a:srgbClr val="000000"/>
                </a:solidFill>
                <a:latin typeface="Verdana"/>
                <a:cs typeface="Verdana"/>
              </a:rPr>
              <a:t>změnit, </a:t>
            </a:r>
            <a:r>
              <a:rPr lang="cs-CZ" sz="1200" b="1" dirty="0" smtClean="0">
                <a:solidFill>
                  <a:srgbClr val="000000"/>
                </a:solidFill>
                <a:latin typeface="Verdana"/>
                <a:cs typeface="Verdana"/>
              </a:rPr>
              <a:t>a to např. i ve vztahu ke kauzám čelních představitelů obou stran. </a:t>
            </a:r>
          </a:p>
          <a:p>
            <a:pPr algn="just"/>
            <a:endParaRPr lang="cs-CZ" sz="1200" b="1" dirty="0">
              <a:solidFill>
                <a:srgbClr val="000000"/>
              </a:solidFill>
              <a:latin typeface="Verdana"/>
              <a:cs typeface="Verdana"/>
            </a:endParaRPr>
          </a:p>
          <a:p>
            <a:r>
              <a:rPr lang="cs-CZ" sz="1200" dirty="0" smtClean="0">
                <a:solidFill>
                  <a:srgbClr val="000000"/>
                </a:solidFill>
                <a:latin typeface="Verdana"/>
                <a:cs typeface="Verdana"/>
              </a:rPr>
              <a:t>Do určité míry však lze nadále pozorovat trvalý vliv tématu spojeného s uprchlickou krizí, který přetrvává a lze předpokládat, že společně s dalšími </a:t>
            </a:r>
            <a:r>
              <a:rPr lang="cs-CZ" sz="1200" dirty="0" smtClean="0">
                <a:solidFill>
                  <a:srgbClr val="000000"/>
                </a:solidFill>
                <a:latin typeface="Verdana"/>
                <a:cs typeface="Verdana"/>
              </a:rPr>
              <a:t>událostmi </a:t>
            </a:r>
            <a:r>
              <a:rPr lang="cs-CZ" sz="1200" dirty="0" smtClean="0">
                <a:solidFill>
                  <a:srgbClr val="000000"/>
                </a:solidFill>
                <a:latin typeface="Verdana"/>
                <a:cs typeface="Verdana"/>
              </a:rPr>
              <a:t>s tímto tématem spojenými bude i v tomto roce opět výrazným voličským emocionálním motivem. </a:t>
            </a:r>
          </a:p>
          <a:p>
            <a:r>
              <a:rPr lang="cs-CZ" sz="1200" b="1" dirty="0">
                <a:solidFill>
                  <a:srgbClr val="000000"/>
                </a:solidFill>
                <a:latin typeface="Verdana"/>
                <a:cs typeface="Verdana"/>
              </a:rPr>
              <a:t> </a:t>
            </a:r>
          </a:p>
          <a:p>
            <a:r>
              <a:rPr lang="cs-CZ" sz="1200" b="1" dirty="0" smtClean="0">
                <a:solidFill>
                  <a:srgbClr val="000000"/>
                </a:solidFill>
                <a:latin typeface="Verdana"/>
                <a:cs typeface="Verdana"/>
              </a:rPr>
              <a:t>I počátkem ledna přetrvává stabilní voličská přízeň KSČM, která se aktuálně těší přízni 13,5% voličů. </a:t>
            </a:r>
            <a:endParaRPr lang="cs-CZ" sz="1200" b="1" dirty="0">
              <a:solidFill>
                <a:srgbClr val="000000"/>
              </a:solidFill>
              <a:latin typeface="Verdana"/>
              <a:cs typeface="Verdana"/>
            </a:endParaRPr>
          </a:p>
          <a:p>
            <a:endParaRPr lang="cs-CZ" sz="1200" dirty="0">
              <a:solidFill>
                <a:srgbClr val="FF0000"/>
              </a:solidFill>
              <a:latin typeface="Verdana"/>
              <a:cs typeface="Verdana"/>
            </a:endParaRPr>
          </a:p>
          <a:p>
            <a:r>
              <a:rPr lang="cs-CZ" sz="1200" dirty="0" smtClean="0">
                <a:solidFill>
                  <a:srgbClr val="000000"/>
                </a:solidFill>
                <a:latin typeface="Verdana"/>
                <a:cs typeface="Verdana"/>
              </a:rPr>
              <a:t>Mírný </a:t>
            </a:r>
            <a:r>
              <a:rPr lang="cs-CZ" sz="1200" dirty="0">
                <a:solidFill>
                  <a:srgbClr val="000000"/>
                </a:solidFill>
                <a:latin typeface="Verdana"/>
                <a:cs typeface="Verdana"/>
              </a:rPr>
              <a:t>nárůst ve srovnání s prosincem minulého roku zaznamenala TOP 09, kterou by aktuálně volilo 6,5% voličů. Voličský elektorát TOP 09 prochází zásadní proměnu, která je dána jak odchodem Karla Schwarzenberga z čela strany, tak i výraznou pro uprchlickou rétorikou obou nejvýraznějších osobností TOP 09.   </a:t>
            </a:r>
          </a:p>
          <a:p>
            <a:endParaRPr lang="cs-CZ" sz="1200" dirty="0">
              <a:solidFill>
                <a:srgbClr val="FF0000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4042740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0" y="0"/>
            <a:ext cx="9144000" cy="81042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latin typeface="Arial"/>
                <a:cs typeface="Arial"/>
              </a:rPr>
              <a:t>Komentář </a:t>
            </a:r>
          </a:p>
        </p:txBody>
      </p:sp>
      <p:sp>
        <p:nvSpPr>
          <p:cNvPr id="15" name="Zástupný symbol pro číslo snímku 14"/>
          <p:cNvSpPr>
            <a:spLocks noGrp="1"/>
          </p:cNvSpPr>
          <p:nvPr>
            <p:ph type="sldNum" sz="quarter" idx="12"/>
          </p:nvPr>
        </p:nvSpPr>
        <p:spPr>
          <a:xfrm>
            <a:off x="8570264" y="6429396"/>
            <a:ext cx="430892" cy="293687"/>
          </a:xfrm>
        </p:spPr>
        <p:txBody>
          <a:bodyPr/>
          <a:lstStyle/>
          <a:p>
            <a:pPr algn="ctr"/>
            <a:fld id="{ECFFA3BA-F2BD-4032-9167-E150972DDF70}" type="slidenum">
              <a:rPr lang="cs-CZ" sz="1400" smtClean="0"/>
              <a:pPr algn="ctr"/>
              <a:t>5</a:t>
            </a:fld>
            <a:endParaRPr lang="cs-CZ" sz="1400" dirty="0"/>
          </a:p>
        </p:txBody>
      </p:sp>
      <p:sp>
        <p:nvSpPr>
          <p:cNvPr id="8" name="Obdélník 7"/>
          <p:cNvSpPr/>
          <p:nvPr/>
        </p:nvSpPr>
        <p:spPr>
          <a:xfrm>
            <a:off x="142844" y="0"/>
            <a:ext cx="885831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cs-CZ" sz="1600" spc="80" noProof="1">
              <a:solidFill>
                <a:schemeClr val="bg1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Přímá spojovací čára 6"/>
          <p:cNvCxnSpPr/>
          <p:nvPr/>
        </p:nvCxnSpPr>
        <p:spPr>
          <a:xfrm>
            <a:off x="142844" y="6215082"/>
            <a:ext cx="8858312" cy="1588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Obrázek 10" descr="sanep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93339" y="6429396"/>
            <a:ext cx="1357322" cy="336616"/>
          </a:xfrm>
          <a:prstGeom prst="rect">
            <a:avLst/>
          </a:prstGeom>
        </p:spPr>
      </p:pic>
      <p:sp>
        <p:nvSpPr>
          <p:cNvPr id="10" name="TextovéPole 9"/>
          <p:cNvSpPr txBox="1"/>
          <p:nvPr/>
        </p:nvSpPr>
        <p:spPr>
          <a:xfrm>
            <a:off x="8498452" y="5886290"/>
            <a:ext cx="574516" cy="307777"/>
          </a:xfrm>
          <a:prstGeom prst="rect">
            <a:avLst/>
          </a:prstGeom>
          <a:noFill/>
          <a:ln w="19050">
            <a:noFill/>
            <a:prstDash val="solid"/>
          </a:ln>
        </p:spPr>
        <p:txBody>
          <a:bodyPr wrap="none" rtlCol="0">
            <a:spAutoFit/>
          </a:bodyPr>
          <a:lstStyle/>
          <a:p>
            <a:r>
              <a:rPr lang="cs-CZ" sz="1400" i="1" spc="6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%</a:t>
            </a:r>
            <a:endParaRPr lang="cs-CZ" sz="1400" i="1" spc="6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5536" y="908720"/>
            <a:ext cx="8064896" cy="5262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1200" b="1" dirty="0" smtClean="0">
                <a:solidFill>
                  <a:srgbClr val="000000"/>
                </a:solidFill>
                <a:latin typeface="Verdana"/>
                <a:cs typeface="Verdana"/>
              </a:rPr>
              <a:t>Oproti tomu znovuoživením prochází ODS, která si oproti prosinci minulého roku polepšila o jednu desetinu procentního bodu a aktuálně se těší přízni 10,1% </a:t>
            </a:r>
            <a:r>
              <a:rPr lang="cs-CZ" sz="1200" b="1" dirty="0" smtClean="0">
                <a:solidFill>
                  <a:srgbClr val="000000"/>
                </a:solidFill>
                <a:latin typeface="Verdana"/>
                <a:cs typeface="Verdana"/>
              </a:rPr>
              <a:t>voličů. </a:t>
            </a:r>
            <a:endParaRPr lang="cs-CZ" sz="1200" b="1" dirty="0" smtClean="0">
              <a:solidFill>
                <a:srgbClr val="000000"/>
              </a:solidFill>
              <a:latin typeface="Verdana"/>
              <a:cs typeface="Verdana"/>
            </a:endParaRPr>
          </a:p>
          <a:p>
            <a:pPr algn="just"/>
            <a:r>
              <a:rPr lang="cs-CZ" sz="1200" b="1" dirty="0" smtClean="0">
                <a:solidFill>
                  <a:srgbClr val="000000"/>
                </a:solidFill>
                <a:latin typeface="Verdana"/>
                <a:cs typeface="Verdana"/>
              </a:rPr>
              <a:t>  </a:t>
            </a:r>
            <a:endParaRPr lang="cs-CZ" sz="1200" b="1" dirty="0">
              <a:solidFill>
                <a:srgbClr val="000000"/>
              </a:solidFill>
              <a:latin typeface="Verdana"/>
              <a:cs typeface="Verdana"/>
            </a:endParaRPr>
          </a:p>
          <a:p>
            <a:r>
              <a:rPr lang="cs-CZ" sz="1200" dirty="0" smtClean="0">
                <a:solidFill>
                  <a:srgbClr val="000000"/>
                </a:solidFill>
                <a:latin typeface="Verdana"/>
                <a:cs typeface="Verdana"/>
              </a:rPr>
              <a:t>Poslední </a:t>
            </a:r>
            <a:r>
              <a:rPr lang="cs-CZ" sz="1200" dirty="0">
                <a:solidFill>
                  <a:srgbClr val="000000"/>
                </a:solidFill>
                <a:latin typeface="Verdana"/>
                <a:cs typeface="Verdana"/>
              </a:rPr>
              <a:t>stranou, která by </a:t>
            </a:r>
            <a:r>
              <a:rPr lang="cs-CZ" sz="1200" dirty="0" smtClean="0">
                <a:solidFill>
                  <a:srgbClr val="000000"/>
                </a:solidFill>
                <a:latin typeface="Verdana"/>
                <a:cs typeface="Verdana"/>
              </a:rPr>
              <a:t>v </a:t>
            </a:r>
            <a:r>
              <a:rPr lang="cs-CZ" sz="1200" dirty="0" smtClean="0">
                <a:solidFill>
                  <a:srgbClr val="000000"/>
                </a:solidFill>
                <a:latin typeface="Verdana"/>
                <a:cs typeface="Verdana"/>
              </a:rPr>
              <a:t>lednu</a:t>
            </a:r>
            <a:r>
              <a:rPr lang="cs-CZ" sz="1200" dirty="0" smtClean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lang="cs-CZ" sz="1200" dirty="0">
                <a:solidFill>
                  <a:srgbClr val="000000"/>
                </a:solidFill>
                <a:latin typeface="Verdana"/>
                <a:cs typeface="Verdana"/>
              </a:rPr>
              <a:t>zasedla do poslaneckých </a:t>
            </a:r>
            <a:r>
              <a:rPr lang="cs-CZ" sz="1200" dirty="0" smtClean="0">
                <a:solidFill>
                  <a:srgbClr val="000000"/>
                </a:solidFill>
                <a:latin typeface="Verdana"/>
                <a:cs typeface="Verdana"/>
              </a:rPr>
              <a:t>lavic, </a:t>
            </a:r>
            <a:r>
              <a:rPr lang="cs-CZ" sz="1200" dirty="0">
                <a:solidFill>
                  <a:srgbClr val="000000"/>
                </a:solidFill>
                <a:latin typeface="Verdana"/>
                <a:cs typeface="Verdana"/>
              </a:rPr>
              <a:t>je KDU-ČSL s aktuálním ziskem </a:t>
            </a:r>
            <a:r>
              <a:rPr lang="cs-CZ" sz="1200" dirty="0" smtClean="0">
                <a:solidFill>
                  <a:srgbClr val="000000"/>
                </a:solidFill>
                <a:latin typeface="Verdana"/>
                <a:cs typeface="Verdana"/>
              </a:rPr>
              <a:t>6,4% </a:t>
            </a:r>
            <a:r>
              <a:rPr lang="cs-CZ" sz="1200" dirty="0">
                <a:solidFill>
                  <a:srgbClr val="000000"/>
                </a:solidFill>
                <a:latin typeface="Verdana"/>
                <a:cs typeface="Verdana"/>
              </a:rPr>
              <a:t>voličských hlasů. </a:t>
            </a:r>
          </a:p>
          <a:p>
            <a:endParaRPr lang="cs-CZ" sz="1200" b="1" dirty="0" smtClean="0">
              <a:solidFill>
                <a:srgbClr val="000000"/>
              </a:solidFill>
              <a:latin typeface="Verdana"/>
              <a:cs typeface="Verdana"/>
            </a:endParaRPr>
          </a:p>
          <a:p>
            <a:r>
              <a:rPr lang="cs-CZ" sz="1200" b="1" dirty="0" smtClean="0">
                <a:solidFill>
                  <a:srgbClr val="000000"/>
                </a:solidFill>
                <a:latin typeface="Verdana"/>
                <a:cs typeface="Verdana"/>
              </a:rPr>
              <a:t>Jiná </a:t>
            </a:r>
            <a:r>
              <a:rPr lang="cs-CZ" sz="1200" b="1" dirty="0">
                <a:solidFill>
                  <a:srgbClr val="000000"/>
                </a:solidFill>
                <a:latin typeface="Verdana"/>
                <a:cs typeface="Verdana"/>
              </a:rPr>
              <a:t>politická strana či hnutí by aktuálně nepřekročila pětiprocentní hranici</a:t>
            </a:r>
            <a:r>
              <a:rPr lang="cs-CZ" sz="1200" b="1" dirty="0" smtClean="0">
                <a:solidFill>
                  <a:srgbClr val="000000"/>
                </a:solidFill>
                <a:latin typeface="Verdana"/>
                <a:cs typeface="Verdana"/>
              </a:rPr>
              <a:t>.</a:t>
            </a:r>
          </a:p>
          <a:p>
            <a:r>
              <a:rPr lang="cs-CZ" sz="1200" dirty="0">
                <a:solidFill>
                  <a:srgbClr val="000000"/>
                </a:solidFill>
                <a:latin typeface="Verdana"/>
                <a:cs typeface="Verdana"/>
              </a:rPr>
              <a:t>  </a:t>
            </a:r>
          </a:p>
          <a:p>
            <a:pPr algn="just"/>
            <a:r>
              <a:rPr lang="cs-CZ" sz="1200" dirty="0">
                <a:solidFill>
                  <a:srgbClr val="000000"/>
                </a:solidFill>
                <a:latin typeface="Verdana"/>
                <a:cs typeface="Verdana"/>
              </a:rPr>
              <a:t>Do volebních preferencí se </a:t>
            </a:r>
            <a:r>
              <a:rPr lang="cs-CZ" sz="1200" dirty="0" smtClean="0">
                <a:solidFill>
                  <a:srgbClr val="000000"/>
                </a:solidFill>
                <a:latin typeface="Verdana"/>
                <a:cs typeface="Verdana"/>
              </a:rPr>
              <a:t>aktuálně </a:t>
            </a:r>
            <a:r>
              <a:rPr lang="cs-CZ" sz="1200" dirty="0">
                <a:solidFill>
                  <a:srgbClr val="000000"/>
                </a:solidFill>
                <a:latin typeface="Verdana"/>
                <a:cs typeface="Verdana"/>
              </a:rPr>
              <a:t>rovněž promítá i posilování podpory prezidenta Miloše Zemana, za čímž stojí opět </a:t>
            </a:r>
            <a:r>
              <a:rPr lang="cs-CZ" sz="1200" dirty="0" smtClean="0">
                <a:solidFill>
                  <a:srgbClr val="000000"/>
                </a:solidFill>
                <a:latin typeface="Verdana"/>
                <a:cs typeface="Verdana"/>
              </a:rPr>
              <a:t>postoje </a:t>
            </a:r>
            <a:r>
              <a:rPr lang="cs-CZ" sz="1200" dirty="0">
                <a:solidFill>
                  <a:srgbClr val="000000"/>
                </a:solidFill>
                <a:latin typeface="Verdana"/>
                <a:cs typeface="Verdana"/>
              </a:rPr>
              <a:t>hlavy státu k uprchlické </a:t>
            </a:r>
            <a:r>
              <a:rPr lang="cs-CZ" sz="1200" dirty="0" smtClean="0">
                <a:solidFill>
                  <a:srgbClr val="000000"/>
                </a:solidFill>
                <a:latin typeface="Verdana"/>
                <a:cs typeface="Verdana"/>
              </a:rPr>
              <a:t>krizi</a:t>
            </a:r>
            <a:r>
              <a:rPr lang="cs-CZ" sz="120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lang="cs-CZ" sz="1200" dirty="0" smtClean="0">
                <a:solidFill>
                  <a:srgbClr val="000000"/>
                </a:solidFill>
                <a:latin typeface="Verdana"/>
                <a:cs typeface="Verdana"/>
              </a:rPr>
              <a:t>a hájení národních zájmů, s nimiž se ztotožňuje většinová část domácí populace. Je tak dnes již nepochybně jasné, že tyto faktory jsou hnacím motorem voličských emocí a do budoucna mohou přinést na domácí politické scéně zásadní změny.</a:t>
            </a:r>
          </a:p>
          <a:p>
            <a:pPr algn="just"/>
            <a:endParaRPr lang="cs-CZ" sz="1200" dirty="0">
              <a:solidFill>
                <a:srgbClr val="FF0000"/>
              </a:solidFill>
              <a:latin typeface="Verdana"/>
              <a:cs typeface="Verdana"/>
            </a:endParaRPr>
          </a:p>
          <a:p>
            <a:pPr algn="just"/>
            <a:r>
              <a:rPr lang="cs-CZ" sz="1200" b="1" dirty="0" smtClean="0">
                <a:solidFill>
                  <a:srgbClr val="000000"/>
                </a:solidFill>
                <a:latin typeface="Verdana"/>
                <a:cs typeface="Verdana"/>
              </a:rPr>
              <a:t>Ke čtyřprocentní hranici se s aktuálním ziskem 3,9% hlasů přiblížil Úsvit-NK. Nad  </a:t>
            </a:r>
            <a:r>
              <a:rPr lang="cs-CZ" sz="1200" b="1" dirty="0">
                <a:solidFill>
                  <a:srgbClr val="000000"/>
                </a:solidFill>
                <a:latin typeface="Verdana"/>
                <a:cs typeface="Verdana"/>
              </a:rPr>
              <a:t>tříprocentní hranicí </a:t>
            </a:r>
            <a:r>
              <a:rPr lang="cs-CZ" sz="1200" b="1" dirty="0" smtClean="0">
                <a:solidFill>
                  <a:srgbClr val="000000"/>
                </a:solidFill>
                <a:latin typeface="Verdana"/>
                <a:cs typeface="Verdana"/>
              </a:rPr>
              <a:t>se pak s</a:t>
            </a:r>
            <a:r>
              <a:rPr lang="cs-CZ" sz="1200" b="1" dirty="0">
                <a:solidFill>
                  <a:srgbClr val="000000"/>
                </a:solidFill>
                <a:latin typeface="Verdana"/>
                <a:cs typeface="Verdana"/>
              </a:rPr>
              <a:t> aktuálním ziskem </a:t>
            </a:r>
            <a:r>
              <a:rPr lang="cs-CZ" sz="1200" b="1" dirty="0" smtClean="0">
                <a:solidFill>
                  <a:srgbClr val="000000"/>
                </a:solidFill>
                <a:latin typeface="Verdana"/>
                <a:cs typeface="Verdana"/>
              </a:rPr>
              <a:t>3,5% </a:t>
            </a:r>
            <a:r>
              <a:rPr lang="cs-CZ" sz="1200" b="1" dirty="0" smtClean="0">
                <a:solidFill>
                  <a:srgbClr val="000000"/>
                </a:solidFill>
                <a:latin typeface="Verdana"/>
                <a:cs typeface="Verdana"/>
              </a:rPr>
              <a:t>drží SPD </a:t>
            </a:r>
            <a:r>
              <a:rPr lang="cs-CZ" sz="1200" b="1" dirty="0" err="1">
                <a:solidFill>
                  <a:srgbClr val="000000"/>
                </a:solidFill>
                <a:latin typeface="Verdana"/>
                <a:cs typeface="Verdana"/>
              </a:rPr>
              <a:t>Tomia</a:t>
            </a:r>
            <a:r>
              <a:rPr lang="cs-CZ" sz="1200" b="1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lang="cs-CZ" sz="1200" b="1" dirty="0" err="1" smtClean="0">
                <a:solidFill>
                  <a:srgbClr val="000000"/>
                </a:solidFill>
                <a:latin typeface="Verdana"/>
                <a:cs typeface="Verdana"/>
              </a:rPr>
              <a:t>Okamury</a:t>
            </a:r>
            <a:r>
              <a:rPr lang="cs-CZ" sz="1200" b="1" dirty="0" smtClean="0">
                <a:solidFill>
                  <a:srgbClr val="000000"/>
                </a:solidFill>
                <a:latin typeface="Verdana"/>
                <a:cs typeface="Verdana"/>
              </a:rPr>
              <a:t>. Obě tyto strany si  ve srovnání s prosincem minulého roku polepšili o </a:t>
            </a:r>
            <a:r>
              <a:rPr lang="cs-CZ" sz="1200" b="1" dirty="0" smtClean="0">
                <a:solidFill>
                  <a:srgbClr val="000000"/>
                </a:solidFill>
                <a:latin typeface="Verdana"/>
                <a:cs typeface="Verdana"/>
              </a:rPr>
              <a:t>jednu desetinu procentního </a:t>
            </a:r>
            <a:r>
              <a:rPr lang="cs-CZ" sz="1200" b="1" dirty="0" smtClean="0">
                <a:solidFill>
                  <a:srgbClr val="000000"/>
                </a:solidFill>
                <a:latin typeface="Verdana"/>
                <a:cs typeface="Verdana"/>
              </a:rPr>
              <a:t>bod. </a:t>
            </a:r>
            <a:r>
              <a:rPr lang="cs-CZ" sz="1200" b="1" dirty="0" smtClean="0">
                <a:solidFill>
                  <a:srgbClr val="000000"/>
                </a:solidFill>
                <a:latin typeface="Verdana"/>
                <a:cs typeface="Verdana"/>
              </a:rPr>
              <a:t>A rovněž o jednu desetinu </a:t>
            </a:r>
            <a:r>
              <a:rPr lang="cs-CZ" sz="1200" b="1" dirty="0" smtClean="0">
                <a:solidFill>
                  <a:srgbClr val="000000"/>
                </a:solidFill>
                <a:latin typeface="Verdana"/>
                <a:cs typeface="Verdana"/>
              </a:rPr>
              <a:t>procentního </a:t>
            </a:r>
            <a:r>
              <a:rPr lang="cs-CZ" sz="1200" b="1" dirty="0">
                <a:solidFill>
                  <a:srgbClr val="000000"/>
                </a:solidFill>
                <a:latin typeface="Verdana"/>
                <a:cs typeface="Verdana"/>
              </a:rPr>
              <a:t>bodu si oproti </a:t>
            </a:r>
            <a:r>
              <a:rPr lang="cs-CZ" sz="1200" b="1" dirty="0" smtClean="0">
                <a:solidFill>
                  <a:srgbClr val="000000"/>
                </a:solidFill>
                <a:latin typeface="Verdana"/>
                <a:cs typeface="Verdana"/>
              </a:rPr>
              <a:t>prosinci minulého roku </a:t>
            </a:r>
            <a:r>
              <a:rPr lang="cs-CZ" sz="1200" b="1" dirty="0" smtClean="0">
                <a:solidFill>
                  <a:srgbClr val="000000"/>
                </a:solidFill>
                <a:latin typeface="Verdana"/>
                <a:cs typeface="Verdana"/>
              </a:rPr>
              <a:t>polepšili </a:t>
            </a:r>
            <a:r>
              <a:rPr lang="cs-CZ" sz="1200" b="1" dirty="0">
                <a:solidFill>
                  <a:srgbClr val="000000"/>
                </a:solidFill>
                <a:latin typeface="Verdana"/>
                <a:cs typeface="Verdana"/>
              </a:rPr>
              <a:t>Svobodní, kteří se s aktuálním ziskem </a:t>
            </a:r>
            <a:r>
              <a:rPr lang="cs-CZ" sz="1200" b="1" dirty="0" smtClean="0">
                <a:solidFill>
                  <a:srgbClr val="000000"/>
                </a:solidFill>
                <a:latin typeface="Verdana"/>
                <a:cs typeface="Verdana"/>
              </a:rPr>
              <a:t>3,4% </a:t>
            </a:r>
            <a:r>
              <a:rPr lang="cs-CZ" sz="1200" b="1" dirty="0">
                <a:solidFill>
                  <a:srgbClr val="000000"/>
                </a:solidFill>
                <a:latin typeface="Verdana"/>
                <a:cs typeface="Verdana"/>
              </a:rPr>
              <a:t>hlasů rovněž udržují nad tříprocentní hranicí</a:t>
            </a:r>
            <a:r>
              <a:rPr lang="cs-CZ" sz="1200" b="1" dirty="0" smtClean="0">
                <a:solidFill>
                  <a:srgbClr val="000000"/>
                </a:solidFill>
                <a:latin typeface="Verdana"/>
                <a:cs typeface="Verdana"/>
              </a:rPr>
              <a:t>. Nad </a:t>
            </a:r>
            <a:r>
              <a:rPr lang="cs-CZ" sz="1200" b="1" dirty="0" smtClean="0">
                <a:solidFill>
                  <a:srgbClr val="000000"/>
                </a:solidFill>
                <a:latin typeface="Verdana"/>
                <a:cs typeface="Verdana"/>
              </a:rPr>
              <a:t>tříprocentní </a:t>
            </a:r>
            <a:r>
              <a:rPr lang="cs-CZ" sz="1200" b="1" dirty="0" smtClean="0">
                <a:solidFill>
                  <a:srgbClr val="000000"/>
                </a:solidFill>
                <a:latin typeface="Verdana"/>
                <a:cs typeface="Verdana"/>
              </a:rPr>
              <a:t>hranicí se pak rovněž drží Piráti </a:t>
            </a:r>
            <a:r>
              <a:rPr lang="cs-CZ" sz="1200" b="1" dirty="0" smtClean="0">
                <a:solidFill>
                  <a:srgbClr val="000000"/>
                </a:solidFill>
                <a:latin typeface="Verdana"/>
                <a:cs typeface="Verdana"/>
              </a:rPr>
              <a:t>se </a:t>
            </a:r>
            <a:r>
              <a:rPr lang="cs-CZ" sz="1200" b="1" dirty="0" smtClean="0">
                <a:solidFill>
                  <a:srgbClr val="000000"/>
                </a:solidFill>
                <a:latin typeface="Verdana"/>
                <a:cs typeface="Verdana"/>
              </a:rPr>
              <a:t>ziskem 3,1% hlasů.  </a:t>
            </a:r>
            <a:endParaRPr lang="cs-CZ" sz="1200" b="1" dirty="0">
              <a:solidFill>
                <a:srgbClr val="000000"/>
              </a:solidFill>
              <a:latin typeface="Verdana"/>
              <a:cs typeface="Verdana"/>
            </a:endParaRPr>
          </a:p>
          <a:p>
            <a:endParaRPr lang="cs-CZ" sz="1200" b="1" dirty="0">
              <a:solidFill>
                <a:srgbClr val="FF0000"/>
              </a:solidFill>
              <a:latin typeface="Verdana"/>
              <a:cs typeface="Verdana"/>
            </a:endParaRPr>
          </a:p>
          <a:p>
            <a:r>
              <a:rPr lang="cs-CZ" sz="1200" b="1" dirty="0">
                <a:latin typeface="Verdana"/>
                <a:cs typeface="Verdana"/>
              </a:rPr>
              <a:t> </a:t>
            </a:r>
            <a:endParaRPr lang="cs-CZ" sz="1200" dirty="0">
              <a:solidFill>
                <a:srgbClr val="FF0000"/>
              </a:solidFill>
              <a:latin typeface="Verdana"/>
              <a:cs typeface="Verdana"/>
            </a:endParaRPr>
          </a:p>
          <a:p>
            <a:pPr algn="just"/>
            <a:r>
              <a:rPr lang="cs-CZ" sz="1200" dirty="0">
                <a:solidFill>
                  <a:srgbClr val="000000"/>
                </a:solidFill>
                <a:latin typeface="Verdana"/>
                <a:cs typeface="Verdana"/>
              </a:rPr>
              <a:t>Výsledky šetření společnosti SANEP představují aktuální teoretický volební zisk politických stran a hnutí zastoupených v Poslanecké sněmovně a dále stran a hnutí, které v šetření společnosti SANEP dosáhly nebo překročily tříprocentní hranici. </a:t>
            </a:r>
          </a:p>
          <a:p>
            <a:endParaRPr lang="cs-CZ" sz="1200" dirty="0">
              <a:latin typeface="Verdana"/>
              <a:cs typeface="Verdana"/>
            </a:endParaRPr>
          </a:p>
          <a:p>
            <a:r>
              <a:rPr lang="cs-CZ" sz="1200" b="1" dirty="0">
                <a:latin typeface="Verdana"/>
                <a:cs typeface="Verdana"/>
              </a:rPr>
              <a:t> </a:t>
            </a:r>
            <a:endParaRPr lang="cs-CZ" sz="1200" dirty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779345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0" y="0"/>
            <a:ext cx="9144000" cy="81042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latin typeface="Arial"/>
                <a:cs typeface="Arial"/>
              </a:rPr>
              <a:t>Komentář </a:t>
            </a:r>
          </a:p>
        </p:txBody>
      </p:sp>
      <p:sp>
        <p:nvSpPr>
          <p:cNvPr id="15" name="Zástupný symbol pro číslo snímku 14"/>
          <p:cNvSpPr>
            <a:spLocks noGrp="1"/>
          </p:cNvSpPr>
          <p:nvPr>
            <p:ph type="sldNum" sz="quarter" idx="12"/>
          </p:nvPr>
        </p:nvSpPr>
        <p:spPr>
          <a:xfrm>
            <a:off x="8570264" y="6429396"/>
            <a:ext cx="430892" cy="293687"/>
          </a:xfrm>
        </p:spPr>
        <p:txBody>
          <a:bodyPr/>
          <a:lstStyle/>
          <a:p>
            <a:pPr algn="ctr"/>
            <a:fld id="{ECFFA3BA-F2BD-4032-9167-E150972DDF70}" type="slidenum">
              <a:rPr lang="cs-CZ" sz="1400" smtClean="0"/>
              <a:pPr algn="ctr"/>
              <a:t>6</a:t>
            </a:fld>
            <a:endParaRPr lang="cs-CZ" sz="1400" dirty="0"/>
          </a:p>
        </p:txBody>
      </p:sp>
      <p:sp>
        <p:nvSpPr>
          <p:cNvPr id="8" name="Obdélník 7"/>
          <p:cNvSpPr/>
          <p:nvPr/>
        </p:nvSpPr>
        <p:spPr>
          <a:xfrm>
            <a:off x="142844" y="0"/>
            <a:ext cx="885831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cs-CZ" sz="1600" spc="80" noProof="1">
              <a:solidFill>
                <a:schemeClr val="bg1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Přímá spojovací čára 6"/>
          <p:cNvCxnSpPr/>
          <p:nvPr/>
        </p:nvCxnSpPr>
        <p:spPr>
          <a:xfrm>
            <a:off x="142844" y="6215082"/>
            <a:ext cx="8858312" cy="1588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Obrázek 10" descr="sanep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93339" y="6429396"/>
            <a:ext cx="1357322" cy="336616"/>
          </a:xfrm>
          <a:prstGeom prst="rect">
            <a:avLst/>
          </a:prstGeom>
        </p:spPr>
      </p:pic>
      <p:sp>
        <p:nvSpPr>
          <p:cNvPr id="10" name="TextovéPole 9"/>
          <p:cNvSpPr txBox="1"/>
          <p:nvPr/>
        </p:nvSpPr>
        <p:spPr>
          <a:xfrm>
            <a:off x="8498452" y="5886290"/>
            <a:ext cx="574516" cy="307777"/>
          </a:xfrm>
          <a:prstGeom prst="rect">
            <a:avLst/>
          </a:prstGeom>
          <a:noFill/>
          <a:ln w="19050">
            <a:noFill/>
            <a:prstDash val="solid"/>
          </a:ln>
        </p:spPr>
        <p:txBody>
          <a:bodyPr wrap="none" rtlCol="0">
            <a:spAutoFit/>
          </a:bodyPr>
          <a:lstStyle/>
          <a:p>
            <a:r>
              <a:rPr lang="cs-CZ" sz="1400" i="1" spc="6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%</a:t>
            </a:r>
            <a:endParaRPr lang="cs-CZ" sz="1400" i="1" spc="6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5536" y="908720"/>
            <a:ext cx="8064896" cy="4708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1200" b="1" dirty="0" smtClean="0">
                <a:latin typeface="Verdana"/>
                <a:cs typeface="Verdana"/>
              </a:rPr>
              <a:t>HYPOTETICKÝ </a:t>
            </a:r>
            <a:r>
              <a:rPr lang="cs-CZ" sz="1200" b="1" dirty="0">
                <a:latin typeface="Verdana"/>
                <a:cs typeface="Verdana"/>
              </a:rPr>
              <a:t>VOLEBNÍ MODEL – POSLANECKÉ MANDÁTY:</a:t>
            </a:r>
            <a:r>
              <a:rPr lang="cs-CZ" sz="1200" dirty="0">
                <a:latin typeface="Verdana"/>
                <a:cs typeface="Verdana"/>
              </a:rPr>
              <a:t> </a:t>
            </a:r>
            <a:endParaRPr lang="cs-CZ" sz="1200" dirty="0" smtClean="0">
              <a:latin typeface="Verdana"/>
              <a:cs typeface="Verdana"/>
            </a:endParaRPr>
          </a:p>
          <a:p>
            <a:pPr algn="just"/>
            <a:endParaRPr lang="cs-CZ" sz="1200" dirty="0">
              <a:latin typeface="Verdana"/>
              <a:cs typeface="Verdana"/>
            </a:endParaRPr>
          </a:p>
          <a:p>
            <a:pPr algn="just"/>
            <a:r>
              <a:rPr lang="cs-CZ" sz="1200" b="1" dirty="0">
                <a:latin typeface="Verdana"/>
                <a:cs typeface="Verdana"/>
              </a:rPr>
              <a:t>Hypotetický volební model byl sestaven pomocí </a:t>
            </a:r>
            <a:r>
              <a:rPr lang="cs-CZ" sz="1200" b="1" dirty="0" err="1">
                <a:latin typeface="Verdana"/>
                <a:cs typeface="Verdana"/>
              </a:rPr>
              <a:t>d'Hondtovy</a:t>
            </a:r>
            <a:r>
              <a:rPr lang="cs-CZ" sz="1200" b="1" dirty="0">
                <a:latin typeface="Verdana"/>
                <a:cs typeface="Verdana"/>
              </a:rPr>
              <a:t> metody pro výpočet mandátů. Vychází </a:t>
            </a:r>
            <a:r>
              <a:rPr lang="cs-CZ" sz="1200" b="1" dirty="0" smtClean="0">
                <a:latin typeface="Verdana"/>
                <a:cs typeface="Verdana"/>
              </a:rPr>
              <a:t>z </a:t>
            </a:r>
            <a:r>
              <a:rPr lang="cs-CZ" sz="1200" b="1" dirty="0" smtClean="0">
                <a:latin typeface="Verdana"/>
                <a:cs typeface="Verdana"/>
              </a:rPr>
              <a:t>lednového</a:t>
            </a:r>
            <a:r>
              <a:rPr lang="cs-CZ" sz="1200" b="1" dirty="0" smtClean="0">
                <a:latin typeface="Verdana"/>
                <a:cs typeface="Verdana"/>
              </a:rPr>
              <a:t> </a:t>
            </a:r>
            <a:r>
              <a:rPr lang="cs-CZ" sz="1200" b="1" dirty="0">
                <a:latin typeface="Verdana"/>
                <a:cs typeface="Verdana"/>
              </a:rPr>
              <a:t>průzkumu volebních preferencí, tedy pouze z hlasů </a:t>
            </a:r>
            <a:r>
              <a:rPr lang="cs-CZ" sz="1200" b="1" dirty="0" smtClean="0">
                <a:latin typeface="Verdana"/>
                <a:cs typeface="Verdana"/>
              </a:rPr>
              <a:t>54,3% </a:t>
            </a:r>
            <a:r>
              <a:rPr lang="cs-CZ" sz="1200" b="1" dirty="0">
                <a:latin typeface="Verdana"/>
                <a:cs typeface="Verdana"/>
              </a:rPr>
              <a:t>rozhodnutých voličů a také údajů posledních sněmovních voleb.</a:t>
            </a:r>
            <a:r>
              <a:rPr lang="cs-CZ" sz="1200" dirty="0">
                <a:latin typeface="Verdana"/>
                <a:cs typeface="Verdana"/>
              </a:rPr>
              <a:t> </a:t>
            </a:r>
            <a:endParaRPr lang="cs-CZ" sz="1200" dirty="0" smtClean="0">
              <a:latin typeface="Verdana"/>
              <a:cs typeface="Verdana"/>
            </a:endParaRPr>
          </a:p>
          <a:p>
            <a:pPr algn="just"/>
            <a:endParaRPr lang="cs-CZ" sz="1200" dirty="0">
              <a:solidFill>
                <a:srgbClr val="FF0000"/>
              </a:solidFill>
              <a:latin typeface="Verdana"/>
              <a:cs typeface="Verdana"/>
            </a:endParaRPr>
          </a:p>
          <a:p>
            <a:pPr algn="just"/>
            <a:r>
              <a:rPr lang="cs-CZ" sz="1200" i="1" dirty="0">
                <a:solidFill>
                  <a:srgbClr val="000000"/>
                </a:solidFill>
                <a:latin typeface="Verdana"/>
                <a:cs typeface="Verdana"/>
              </a:rPr>
              <a:t>Exkluzivní internetový průzkum společnosti SANEP byl proveden ve dnech </a:t>
            </a:r>
            <a:r>
              <a:rPr lang="cs-CZ" sz="1200" i="1" dirty="0" smtClean="0">
                <a:solidFill>
                  <a:srgbClr val="000000"/>
                </a:solidFill>
                <a:latin typeface="Verdana"/>
                <a:cs typeface="Verdana"/>
              </a:rPr>
              <a:t>1. </a:t>
            </a:r>
            <a:r>
              <a:rPr lang="cs-CZ" sz="1200" i="1" dirty="0">
                <a:solidFill>
                  <a:srgbClr val="000000"/>
                </a:solidFill>
                <a:latin typeface="Verdana"/>
                <a:cs typeface="Verdana"/>
              </a:rPr>
              <a:t>– 5</a:t>
            </a:r>
            <a:r>
              <a:rPr lang="cs-CZ" sz="1200" i="1" dirty="0" smtClean="0">
                <a:solidFill>
                  <a:srgbClr val="000000"/>
                </a:solidFill>
                <a:latin typeface="Verdana"/>
                <a:cs typeface="Verdana"/>
              </a:rPr>
              <a:t>. </a:t>
            </a:r>
            <a:r>
              <a:rPr lang="cs-CZ" sz="1200" i="1" dirty="0" smtClean="0">
                <a:solidFill>
                  <a:srgbClr val="000000"/>
                </a:solidFill>
                <a:latin typeface="Verdana"/>
                <a:cs typeface="Verdana"/>
              </a:rPr>
              <a:t>leden 2016 </a:t>
            </a:r>
            <a:r>
              <a:rPr lang="cs-CZ" sz="1200" i="1" dirty="0">
                <a:solidFill>
                  <a:srgbClr val="000000"/>
                </a:solidFill>
                <a:latin typeface="Verdana"/>
                <a:cs typeface="Verdana"/>
              </a:rPr>
              <a:t>na vybrané skupině </a:t>
            </a:r>
            <a:r>
              <a:rPr lang="cs-CZ" sz="1200" i="1" dirty="0" smtClean="0">
                <a:solidFill>
                  <a:srgbClr val="000000"/>
                </a:solidFill>
                <a:latin typeface="Verdana"/>
                <a:cs typeface="Verdana"/>
              </a:rPr>
              <a:t>2.318 </a:t>
            </a:r>
            <a:r>
              <a:rPr lang="cs-CZ" sz="1200" i="1" dirty="0">
                <a:solidFill>
                  <a:srgbClr val="000000"/>
                </a:solidFill>
                <a:latin typeface="Verdana"/>
                <a:cs typeface="Verdana"/>
              </a:rPr>
              <a:t>dotázaných, kteří představují reprezentativní vzorek obyvatel ČR ve věku 18-70 let. Celkově se průzkumu společnosti SANEP zúčastnilo v rámci </a:t>
            </a:r>
            <a:r>
              <a:rPr lang="cs-CZ" sz="1200" i="1" dirty="0" err="1">
                <a:solidFill>
                  <a:srgbClr val="000000"/>
                </a:solidFill>
                <a:latin typeface="Verdana"/>
                <a:cs typeface="Verdana"/>
              </a:rPr>
              <a:t>respondentního</a:t>
            </a:r>
            <a:r>
              <a:rPr lang="cs-CZ" sz="1200" i="1" dirty="0">
                <a:solidFill>
                  <a:srgbClr val="000000"/>
                </a:solidFill>
                <a:latin typeface="Verdana"/>
                <a:cs typeface="Verdana"/>
              </a:rPr>
              <a:t> panelu 220 tisíc registrovaných uživatelů </a:t>
            </a:r>
            <a:r>
              <a:rPr lang="cs-CZ" sz="1200" i="1" dirty="0" smtClean="0">
                <a:solidFill>
                  <a:srgbClr val="000000"/>
                </a:solidFill>
                <a:latin typeface="Verdana"/>
                <a:cs typeface="Verdana"/>
              </a:rPr>
              <a:t>15.274 </a:t>
            </a:r>
            <a:r>
              <a:rPr lang="cs-CZ" sz="1200" i="1" dirty="0">
                <a:solidFill>
                  <a:srgbClr val="000000"/>
                </a:solidFill>
                <a:latin typeface="Verdana"/>
                <a:cs typeface="Verdana"/>
              </a:rPr>
              <a:t>dotázaných. Reprezentativní vzorek byl vybrán metodou kvótního výběru a odpovídá sociodemografickému rozložení obyvatel ČR dle údajů Českého statistického úřadu. Statistická chyba u uvedené skupiny obyvatel se pohybuje v rozmezí +-2,5%. Kontrola daného vzorku byla provedena triangulační datovou metodou.</a:t>
            </a:r>
            <a:r>
              <a:rPr lang="cs-CZ" sz="120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endParaRPr lang="cs-CZ" sz="1200" dirty="0" smtClean="0">
              <a:solidFill>
                <a:srgbClr val="000000"/>
              </a:solidFill>
              <a:latin typeface="Verdana"/>
              <a:cs typeface="Verdana"/>
            </a:endParaRPr>
          </a:p>
          <a:p>
            <a:pPr algn="just"/>
            <a:endParaRPr lang="cs-CZ" sz="1200" dirty="0">
              <a:solidFill>
                <a:srgbClr val="000000"/>
              </a:solidFill>
              <a:latin typeface="Verdana"/>
              <a:cs typeface="Verdana"/>
            </a:endParaRPr>
          </a:p>
          <a:p>
            <a:pPr algn="just"/>
            <a:r>
              <a:rPr lang="cs-CZ" sz="1200" i="1" dirty="0">
                <a:solidFill>
                  <a:srgbClr val="000000"/>
                </a:solidFill>
                <a:latin typeface="Verdana"/>
                <a:cs typeface="Verdana"/>
              </a:rPr>
              <a:t>Průzkum aktuálních volebních (nikoli stranických) preferencí a předpokládaný hypotetický volební model vychází pouze z hlasů </a:t>
            </a:r>
            <a:r>
              <a:rPr lang="cs-CZ" sz="1200" i="1" dirty="0" smtClean="0">
                <a:solidFill>
                  <a:srgbClr val="000000"/>
                </a:solidFill>
                <a:latin typeface="Verdana"/>
                <a:cs typeface="Verdana"/>
              </a:rPr>
              <a:t>54,3% </a:t>
            </a:r>
            <a:r>
              <a:rPr lang="cs-CZ" sz="1200" i="1" dirty="0">
                <a:solidFill>
                  <a:srgbClr val="000000"/>
                </a:solidFill>
                <a:latin typeface="Verdana"/>
                <a:cs typeface="Verdana"/>
              </a:rPr>
              <a:t>respondentů, kteří představují vzorek rozhodnutých voličů. Uvedené výsledky a modely jsou platné pouze v daný okamžik sběru dat.</a:t>
            </a:r>
            <a:endParaRPr lang="cs-CZ" sz="1200" dirty="0">
              <a:solidFill>
                <a:srgbClr val="000000"/>
              </a:solidFill>
              <a:latin typeface="Verdana"/>
              <a:cs typeface="Verdana"/>
            </a:endParaRPr>
          </a:p>
          <a:p>
            <a:r>
              <a:rPr lang="en-US" sz="1200" dirty="0">
                <a:solidFill>
                  <a:srgbClr val="FF0000"/>
                </a:solidFill>
                <a:latin typeface="Verdana"/>
                <a:cs typeface="Verdana"/>
              </a:rPr>
              <a:t> </a:t>
            </a:r>
            <a:endParaRPr lang="cs-CZ" sz="1200" dirty="0">
              <a:solidFill>
                <a:srgbClr val="FF0000"/>
              </a:solidFill>
              <a:latin typeface="Verdana"/>
              <a:cs typeface="Verdana"/>
            </a:endParaRPr>
          </a:p>
          <a:p>
            <a:r>
              <a:rPr lang="en-US" sz="1200" dirty="0">
                <a:solidFill>
                  <a:srgbClr val="FF0000"/>
                </a:solidFill>
                <a:latin typeface="Verdana"/>
                <a:cs typeface="Verdana"/>
              </a:rPr>
              <a:t> </a:t>
            </a:r>
            <a:endParaRPr lang="cs-CZ" sz="1200" dirty="0">
              <a:solidFill>
                <a:srgbClr val="FF0000"/>
              </a:solidFill>
              <a:latin typeface="Verdana"/>
              <a:cs typeface="Verdana"/>
            </a:endParaRPr>
          </a:p>
          <a:p>
            <a:r>
              <a:rPr lang="cs-CZ" sz="1200" b="1" dirty="0" smtClean="0">
                <a:latin typeface="Verdana"/>
                <a:cs typeface="Verdana"/>
              </a:rPr>
              <a:t> </a:t>
            </a:r>
          </a:p>
          <a:p>
            <a:endParaRPr lang="cs-CZ" sz="1200" b="1" dirty="0">
              <a:latin typeface="Verdana"/>
              <a:cs typeface="Verdana"/>
            </a:endParaRPr>
          </a:p>
          <a:p>
            <a:r>
              <a:rPr lang="cs-CZ" sz="1200" b="1" dirty="0">
                <a:latin typeface="Verdana"/>
                <a:cs typeface="Verdana"/>
              </a:rPr>
              <a:t> </a:t>
            </a:r>
          </a:p>
          <a:p>
            <a:r>
              <a:rPr lang="cs-CZ" sz="1200" b="1" dirty="0">
                <a:latin typeface="Verdana"/>
                <a:cs typeface="Verdana"/>
              </a:rPr>
              <a:t> </a:t>
            </a:r>
          </a:p>
          <a:p>
            <a:r>
              <a:rPr lang="cs-CZ" sz="1200" b="1" dirty="0">
                <a:latin typeface="Verdana"/>
                <a:cs typeface="Verdana"/>
              </a:rPr>
              <a:t> </a:t>
            </a:r>
            <a:endParaRPr lang="cs-CZ" sz="1200" dirty="0">
              <a:latin typeface="Verdana"/>
              <a:cs typeface="Verdana"/>
            </a:endParaRPr>
          </a:p>
          <a:p>
            <a:r>
              <a:rPr lang="cs-CZ" sz="1200" b="1" dirty="0">
                <a:latin typeface="Verdana"/>
                <a:cs typeface="Verdana"/>
              </a:rPr>
              <a:t> </a:t>
            </a:r>
            <a:endParaRPr lang="cs-CZ" sz="1200" dirty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41689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Graf 17"/>
          <p:cNvGraphicFramePr/>
          <p:nvPr>
            <p:extLst>
              <p:ext uri="{D42A27DB-BD31-4B8C-83A1-F6EECF244321}">
                <p14:modId xmlns:p14="http://schemas.microsoft.com/office/powerpoint/2010/main" val="1810854854"/>
              </p:ext>
            </p:extLst>
          </p:nvPr>
        </p:nvGraphicFramePr>
        <p:xfrm>
          <a:off x="-324544" y="785532"/>
          <a:ext cx="9865096" cy="61056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Obdélník 1"/>
          <p:cNvSpPr/>
          <p:nvPr/>
        </p:nvSpPr>
        <p:spPr>
          <a:xfrm>
            <a:off x="0" y="0"/>
            <a:ext cx="9144000" cy="81042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142844" y="54212"/>
            <a:ext cx="8858312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2000" spc="8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VOLEBNÍ PREFERENCE</a:t>
            </a:r>
          </a:p>
          <a:p>
            <a:pPr algn="ctr"/>
            <a:r>
              <a:rPr lang="cs-CZ" spc="80" noProof="1">
                <a:solidFill>
                  <a:schemeClr val="bg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1</a:t>
            </a:r>
            <a:r>
              <a:rPr lang="cs-CZ" spc="80" noProof="1" smtClean="0">
                <a:solidFill>
                  <a:schemeClr val="bg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. – 5. 1. 2016</a:t>
            </a:r>
            <a:endParaRPr lang="cs-CZ" spc="80" noProof="1">
              <a:solidFill>
                <a:schemeClr val="bg1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Přímá spojovací čára 6"/>
          <p:cNvCxnSpPr/>
          <p:nvPr/>
        </p:nvCxnSpPr>
        <p:spPr>
          <a:xfrm>
            <a:off x="153418" y="6216174"/>
            <a:ext cx="8858312" cy="1588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Obrázek 10" descr="sanep 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93339" y="6384055"/>
            <a:ext cx="1357322" cy="336616"/>
          </a:xfrm>
          <a:prstGeom prst="rect">
            <a:avLst/>
          </a:prstGeom>
        </p:spPr>
      </p:pic>
      <p:sp>
        <p:nvSpPr>
          <p:cNvPr id="12" name="TextovéPole 11"/>
          <p:cNvSpPr txBox="1"/>
          <p:nvPr/>
        </p:nvSpPr>
        <p:spPr>
          <a:xfrm>
            <a:off x="6226469" y="1015336"/>
            <a:ext cx="2582758" cy="338554"/>
          </a:xfrm>
          <a:prstGeom prst="rect">
            <a:avLst/>
          </a:prstGeom>
          <a:noFill/>
          <a:ln w="19050">
            <a:solidFill>
              <a:schemeClr val="bg1">
                <a:lumMod val="65000"/>
              </a:schemeClr>
            </a:solidFill>
            <a:prstDash val="solid"/>
          </a:ln>
        </p:spPr>
        <p:txBody>
          <a:bodyPr wrap="none" rtlCol="0">
            <a:spAutoFit/>
          </a:bodyPr>
          <a:lstStyle/>
          <a:p>
            <a:r>
              <a:rPr lang="cs-CZ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VOLEBNÍ ÚČAST= 54,3%</a:t>
            </a:r>
            <a:endParaRPr lang="cs-CZ" sz="1600" i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8498452" y="5886290"/>
            <a:ext cx="574516" cy="307777"/>
          </a:xfrm>
          <a:prstGeom prst="rect">
            <a:avLst/>
          </a:prstGeom>
          <a:noFill/>
          <a:ln w="19050">
            <a:noFill/>
            <a:prstDash val="solid"/>
          </a:ln>
        </p:spPr>
        <p:txBody>
          <a:bodyPr wrap="none" rtlCol="0">
            <a:spAutoFit/>
          </a:bodyPr>
          <a:lstStyle/>
          <a:p>
            <a:r>
              <a:rPr lang="cs-CZ" sz="1400" i="1" spc="6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%</a:t>
            </a:r>
            <a:endParaRPr lang="cs-CZ" sz="1400" i="1" spc="6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2540" y="4614325"/>
            <a:ext cx="388813" cy="388813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99488" y="4610226"/>
            <a:ext cx="360446" cy="387245"/>
          </a:xfrm>
          <a:prstGeom prst="rect">
            <a:avLst/>
          </a:prstGeom>
        </p:spPr>
      </p:pic>
      <p:pic>
        <p:nvPicPr>
          <p:cNvPr id="19" name="Obrázek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98470" y="4706554"/>
            <a:ext cx="606653" cy="177317"/>
          </a:xfrm>
          <a:prstGeom prst="rect">
            <a:avLst/>
          </a:prstGeom>
        </p:spPr>
      </p:pic>
      <p:pic>
        <p:nvPicPr>
          <p:cNvPr id="20" name="Obrázek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95835" y="4614325"/>
            <a:ext cx="392549" cy="388813"/>
          </a:xfrm>
          <a:prstGeom prst="rect">
            <a:avLst/>
          </a:prstGeom>
        </p:spPr>
      </p:pic>
      <p:pic>
        <p:nvPicPr>
          <p:cNvPr id="21" name="Obrázek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54145" y="4671178"/>
            <a:ext cx="612916" cy="216023"/>
          </a:xfrm>
          <a:prstGeom prst="rect">
            <a:avLst/>
          </a:prstGeom>
        </p:spPr>
      </p:pic>
      <p:pic>
        <p:nvPicPr>
          <p:cNvPr id="22" name="Obrázek 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90175" y="4636860"/>
            <a:ext cx="521188" cy="304797"/>
          </a:xfrm>
          <a:prstGeom prst="rect">
            <a:avLst/>
          </a:prstGeom>
        </p:spPr>
      </p:pic>
      <p:pic>
        <p:nvPicPr>
          <p:cNvPr id="23" name="Obrázek 2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374526" y="4685026"/>
            <a:ext cx="548555" cy="210654"/>
          </a:xfrm>
          <a:prstGeom prst="rect">
            <a:avLst/>
          </a:prstGeom>
        </p:spPr>
      </p:pic>
      <p:pic>
        <p:nvPicPr>
          <p:cNvPr id="24" name="Obrázek 2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055292" y="4598237"/>
            <a:ext cx="397686" cy="449986"/>
          </a:xfrm>
          <a:prstGeom prst="rect">
            <a:avLst/>
          </a:prstGeom>
        </p:spPr>
      </p:pic>
      <p:pic>
        <p:nvPicPr>
          <p:cNvPr id="25" name="Obrázek 2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394035" y="4602784"/>
            <a:ext cx="327261" cy="402131"/>
          </a:xfrm>
          <a:prstGeom prst="rect">
            <a:avLst/>
          </a:prstGeom>
        </p:spPr>
      </p:pic>
      <p:pic>
        <p:nvPicPr>
          <p:cNvPr id="26" name="Obrázek 2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97340" y="4658976"/>
            <a:ext cx="536404" cy="344162"/>
          </a:xfrm>
          <a:prstGeom prst="rect">
            <a:avLst/>
          </a:prstGeom>
        </p:spPr>
      </p:pic>
      <p:pic>
        <p:nvPicPr>
          <p:cNvPr id="27" name="Obrázek 2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702794" y="4671178"/>
            <a:ext cx="609034" cy="237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499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Graf 17"/>
          <p:cNvGraphicFramePr/>
          <p:nvPr>
            <p:extLst>
              <p:ext uri="{D42A27DB-BD31-4B8C-83A1-F6EECF244321}">
                <p14:modId xmlns:p14="http://schemas.microsoft.com/office/powerpoint/2010/main" val="2379989895"/>
              </p:ext>
            </p:extLst>
          </p:nvPr>
        </p:nvGraphicFramePr>
        <p:xfrm>
          <a:off x="22051" y="828679"/>
          <a:ext cx="9144000" cy="61056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Obdélník 1"/>
          <p:cNvSpPr/>
          <p:nvPr/>
        </p:nvSpPr>
        <p:spPr>
          <a:xfrm>
            <a:off x="0" y="0"/>
            <a:ext cx="9144000" cy="81042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142844" y="54212"/>
            <a:ext cx="8858312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2000" spc="8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VOLEBNÍ PREFERENCE</a:t>
            </a:r>
          </a:p>
          <a:p>
            <a:pPr algn="ctr"/>
            <a:r>
              <a:rPr lang="cs-CZ" spc="80" noProof="1">
                <a:solidFill>
                  <a:schemeClr val="bg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k</a:t>
            </a:r>
            <a:r>
              <a:rPr lang="cs-CZ" spc="80" noProof="1" smtClean="0">
                <a:solidFill>
                  <a:schemeClr val="bg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věten 2015 - leden 2016</a:t>
            </a:r>
            <a:endParaRPr lang="cs-CZ" spc="80" noProof="1">
              <a:solidFill>
                <a:schemeClr val="bg1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Přímá spojovací čára 6"/>
          <p:cNvCxnSpPr/>
          <p:nvPr/>
        </p:nvCxnSpPr>
        <p:spPr>
          <a:xfrm>
            <a:off x="153418" y="6216174"/>
            <a:ext cx="8858312" cy="1588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Obrázek 10" descr="sanep 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93339" y="6384055"/>
            <a:ext cx="1357322" cy="336616"/>
          </a:xfrm>
          <a:prstGeom prst="rect">
            <a:avLst/>
          </a:prstGeom>
        </p:spPr>
      </p:pic>
      <p:sp>
        <p:nvSpPr>
          <p:cNvPr id="10" name="TextovéPole 9"/>
          <p:cNvSpPr txBox="1"/>
          <p:nvPr/>
        </p:nvSpPr>
        <p:spPr>
          <a:xfrm>
            <a:off x="8498452" y="6346686"/>
            <a:ext cx="574516" cy="307777"/>
          </a:xfrm>
          <a:prstGeom prst="rect">
            <a:avLst/>
          </a:prstGeom>
          <a:noFill/>
          <a:ln w="19050">
            <a:noFill/>
            <a:prstDash val="solid"/>
          </a:ln>
        </p:spPr>
        <p:txBody>
          <a:bodyPr wrap="none" rtlCol="0">
            <a:spAutoFit/>
          </a:bodyPr>
          <a:lstStyle/>
          <a:p>
            <a:r>
              <a:rPr lang="cs-CZ" sz="1400" i="1" spc="6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%</a:t>
            </a:r>
            <a:endParaRPr lang="cs-CZ" sz="1400" i="1" spc="6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115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0" y="0"/>
            <a:ext cx="9144000" cy="81042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142844" y="54212"/>
            <a:ext cx="8858312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2000" spc="8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Hypotetický zisk poslaneckých mandátů při 54,3% volební účasti</a:t>
            </a:r>
          </a:p>
          <a:p>
            <a:pPr algn="ctr"/>
            <a:r>
              <a:rPr lang="cs-CZ" spc="8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cs-CZ" spc="8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pc="8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5</a:t>
            </a:r>
            <a:r>
              <a:rPr lang="cs-CZ" spc="8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1. 2016</a:t>
            </a:r>
            <a:endParaRPr lang="cs-CZ" spc="80" noProof="1">
              <a:solidFill>
                <a:schemeClr val="bg1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Přímá spojovací čára 6"/>
          <p:cNvCxnSpPr/>
          <p:nvPr/>
        </p:nvCxnSpPr>
        <p:spPr>
          <a:xfrm>
            <a:off x="153418" y="6216174"/>
            <a:ext cx="8858312" cy="1588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Obrázek 10" descr="sanep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93339" y="6384055"/>
            <a:ext cx="1357322" cy="336616"/>
          </a:xfrm>
          <a:prstGeom prst="rect">
            <a:avLst/>
          </a:prstGeom>
        </p:spPr>
      </p:pic>
      <p:sp>
        <p:nvSpPr>
          <p:cNvPr id="13" name="TextovéPole 12"/>
          <p:cNvSpPr txBox="1"/>
          <p:nvPr/>
        </p:nvSpPr>
        <p:spPr>
          <a:xfrm>
            <a:off x="251520" y="976716"/>
            <a:ext cx="8640960" cy="1044000"/>
          </a:xfrm>
          <a:prstGeom prst="rect">
            <a:avLst/>
          </a:prstGeom>
          <a:solidFill>
            <a:schemeClr val="tx1">
              <a:alpha val="6000"/>
            </a:schemeClr>
          </a:solidFill>
        </p:spPr>
        <p:txBody>
          <a:bodyPr wrap="square" numCol="2" spcCol="288000" rtlCol="0">
            <a:spAutoFit/>
          </a:bodyPr>
          <a:lstStyle/>
          <a:p>
            <a:pPr algn="ctr"/>
            <a:r>
              <a:rPr lang="cs-CZ" sz="2000" dirty="0"/>
              <a:t>ANO 2011	</a:t>
            </a:r>
            <a:r>
              <a:rPr lang="cs-CZ" sz="2000" dirty="0" smtClean="0"/>
              <a:t>	59</a:t>
            </a:r>
            <a:endParaRPr lang="cs-CZ" sz="2000" dirty="0"/>
          </a:p>
          <a:p>
            <a:pPr algn="ctr"/>
            <a:r>
              <a:rPr lang="cs-CZ" sz="2000" dirty="0"/>
              <a:t>ČSSD		</a:t>
            </a:r>
            <a:r>
              <a:rPr lang="cs-CZ" sz="2000" dirty="0" smtClean="0"/>
              <a:t>	50</a:t>
            </a:r>
            <a:endParaRPr lang="cs-CZ" sz="2000" dirty="0"/>
          </a:p>
          <a:p>
            <a:pPr algn="ctr"/>
            <a:r>
              <a:rPr lang="cs-CZ" sz="2000" dirty="0"/>
              <a:t>KSČM		</a:t>
            </a:r>
            <a:r>
              <a:rPr lang="cs-CZ" sz="2000" smtClean="0"/>
              <a:t>	34</a:t>
            </a:r>
            <a:endParaRPr lang="cs-CZ" sz="2000" dirty="0" smtClean="0"/>
          </a:p>
          <a:p>
            <a:pPr algn="ctr"/>
            <a:r>
              <a:rPr lang="cs-CZ" sz="2000" dirty="0" smtClean="0"/>
              <a:t>ODS</a:t>
            </a:r>
            <a:r>
              <a:rPr lang="cs-CZ" sz="2000" dirty="0"/>
              <a:t>		</a:t>
            </a:r>
            <a:r>
              <a:rPr lang="cs-CZ" sz="2000" dirty="0" smtClean="0"/>
              <a:t>	25</a:t>
            </a:r>
          </a:p>
          <a:p>
            <a:pPr algn="ctr"/>
            <a:r>
              <a:rPr lang="cs-CZ" sz="2000" dirty="0"/>
              <a:t>KDU-ČSL			16</a:t>
            </a:r>
          </a:p>
          <a:p>
            <a:pPr algn="ctr"/>
            <a:r>
              <a:rPr lang="cs-CZ" sz="2000" dirty="0" smtClean="0"/>
              <a:t>TOP </a:t>
            </a:r>
            <a:r>
              <a:rPr lang="cs-CZ" sz="2000" dirty="0"/>
              <a:t>09		</a:t>
            </a:r>
            <a:r>
              <a:rPr lang="cs-CZ" sz="2000" dirty="0" smtClean="0"/>
              <a:t>	16</a:t>
            </a:r>
            <a:endParaRPr lang="cs-CZ" sz="20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158208"/>
            <a:ext cx="7632848" cy="4007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421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Shlu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12406</TotalTime>
  <Words>672</Words>
  <Application>Microsoft Office PowerPoint</Application>
  <PresentationFormat>Předvádění na obrazovce (4:3)</PresentationFormat>
  <Paragraphs>289</Paragraphs>
  <Slides>11</Slides>
  <Notes>8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6" baseType="lpstr">
      <vt:lpstr>Arial</vt:lpstr>
      <vt:lpstr>Calibri</vt:lpstr>
      <vt:lpstr>Times New Roman</vt:lpstr>
      <vt:lpstr>Verdana</vt:lpstr>
      <vt:lpstr>Motiv sady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subject/>
  <dc:creator>SANEP</dc:creator>
  <cp:keywords/>
  <dc:description/>
  <cp:lastModifiedBy>Daniela</cp:lastModifiedBy>
  <cp:revision>336</cp:revision>
  <dcterms:created xsi:type="dcterms:W3CDTF">2012-09-26T06:28:13Z</dcterms:created>
  <dcterms:modified xsi:type="dcterms:W3CDTF">2016-01-06T01:40:52Z</dcterms:modified>
  <cp:category/>
</cp:coreProperties>
</file>