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603" r:id="rId2"/>
    <p:sldId id="628" r:id="rId3"/>
    <p:sldId id="627" r:id="rId4"/>
    <p:sldId id="629" r:id="rId5"/>
    <p:sldId id="637" r:id="rId6"/>
    <p:sldId id="638" r:id="rId7"/>
    <p:sldId id="639" r:id="rId8"/>
    <p:sldId id="640" r:id="rId9"/>
    <p:sldId id="636" r:id="rId10"/>
    <p:sldId id="621" r:id="rId11"/>
    <p:sldId id="625" r:id="rId12"/>
    <p:sldId id="626" r:id="rId13"/>
    <p:sldId id="633" r:id="rId14"/>
    <p:sldId id="601" r:id="rId15"/>
    <p:sldId id="602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161"/>
    <a:srgbClr val="FF5050"/>
    <a:srgbClr val="41A7C3"/>
    <a:srgbClr val="FFCC99"/>
    <a:srgbClr val="E6E6E6"/>
    <a:srgbClr val="014A99"/>
    <a:srgbClr val="9DE204"/>
    <a:srgbClr val="CEF000"/>
    <a:srgbClr val="D1FC70"/>
    <a:srgbClr val="CBF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202B0CA-FC54-4496-8BCA-5EF66A818D29}" styleName="Styl Tmavá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4" autoAdjust="0"/>
    <p:restoredTop sz="94542" autoAdjust="0"/>
  </p:normalViewPr>
  <p:slideViewPr>
    <p:cSldViewPr>
      <p:cViewPr varScale="1">
        <p:scale>
          <a:sx n="70" d="100"/>
          <a:sy n="70" d="100"/>
        </p:scale>
        <p:origin x="13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57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804133858267703E-2"/>
          <c:y val="2.0120513605108602E-2"/>
          <c:w val="0.61201480349314596"/>
          <c:h val="0.9050374425812790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41A7C3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>
              <a:outerShdw blurRad="50800" dist="12700" dir="5400000" rotWithShape="0">
                <a:schemeClr val="bg1">
                  <a:lumMod val="50000"/>
                  <a:alpha val="32000"/>
                </a:scheme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41A7C3"/>
              </a:solidFill>
              <a:ln w="9525" cap="flat" cmpd="sng" algn="ctr">
                <a:noFill/>
                <a:prstDash val="solid"/>
              </a:ln>
              <a:effectLst>
                <a:outerShdw blurRad="50800" dist="12700" dir="5400000" rotWithShape="0">
                  <a:schemeClr val="bg1">
                    <a:lumMod val="50000"/>
                    <a:alpha val="32000"/>
                  </a:scheme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0E3-47A6-95F3-7AF054755674}"/>
              </c:ext>
            </c:extLst>
          </c:dPt>
          <c:dPt>
            <c:idx val="1"/>
            <c:invertIfNegative val="0"/>
            <c:bubble3D val="0"/>
            <c:spPr>
              <a:solidFill>
                <a:srgbClr val="FF5050"/>
              </a:solidFill>
              <a:ln w="9525" cap="flat" cmpd="sng" algn="ctr">
                <a:noFill/>
                <a:prstDash val="solid"/>
              </a:ln>
              <a:effectLst>
                <a:outerShdw blurRad="50800" dist="12700" dir="5400000" rotWithShape="0">
                  <a:schemeClr val="bg1">
                    <a:lumMod val="50000"/>
                    <a:alpha val="32000"/>
                  </a:scheme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0E3-47A6-95F3-7AF054755674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>
                <a:outerShdw blurRad="50800" dist="12700" dir="5400000" rotWithShape="0">
                  <a:schemeClr val="bg1">
                    <a:lumMod val="50000"/>
                    <a:alpha val="32000"/>
                  </a:scheme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0E3-47A6-95F3-7AF054755674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>
                <a:outerShdw blurRad="50800" dist="12700" dir="5400000" rotWithShape="0">
                  <a:schemeClr val="bg1">
                    <a:lumMod val="50000"/>
                    <a:alpha val="32000"/>
                  </a:scheme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F0E3-47A6-95F3-7AF05475567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20" b="0" spc="40" baseline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List1!$A$1:$A$2</c:f>
              <c:numCache>
                <c:formatCode>General</c:formatCode>
                <c:ptCount val="2"/>
              </c:numCache>
            </c:numRef>
          </c:cat>
          <c:val>
            <c:numRef>
              <c:f>List1!$B$1:$B$2</c:f>
              <c:numCache>
                <c:formatCode>General</c:formatCode>
                <c:ptCount val="2"/>
                <c:pt idx="0">
                  <c:v>33.700000000000003</c:v>
                </c:pt>
                <c:pt idx="1">
                  <c:v>18.399999999999999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0E3-47A6-95F3-7AF054755674}"/>
            </c:ext>
          </c:extLst>
        </c:ser>
        <c:ser>
          <c:idx val="1"/>
          <c:order val="1"/>
          <c:spPr>
            <a:solidFill>
              <a:srgbClr val="FF5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1A7C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0E3-47A6-95F3-7AF05475567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72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List1!$A$1:$A$2</c:f>
              <c:numCache>
                <c:formatCode>General</c:formatCode>
                <c:ptCount val="2"/>
              </c:numCache>
            </c:numRef>
          </c:cat>
          <c:val>
            <c:numRef>
              <c:f>List1!$C$1:$C$2</c:f>
              <c:numCache>
                <c:formatCode>General</c:formatCode>
                <c:ptCount val="2"/>
                <c:pt idx="0">
                  <c:v>36.5</c:v>
                </c:pt>
                <c:pt idx="1">
                  <c:v>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0E3-47A6-95F3-7AF0547556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-36"/>
        <c:axId val="11278112"/>
        <c:axId val="11277328"/>
      </c:barChart>
      <c:catAx>
        <c:axId val="11278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="0" spc="50" baseline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11277328"/>
        <c:crosses val="autoZero"/>
        <c:auto val="1"/>
        <c:lblAlgn val="ctr"/>
        <c:lblOffset val="100"/>
        <c:noMultiLvlLbl val="0"/>
      </c:catAx>
      <c:valAx>
        <c:axId val="11277328"/>
        <c:scaling>
          <c:orientation val="minMax"/>
          <c:max val="40"/>
          <c:min val="0"/>
        </c:scaling>
        <c:delete val="1"/>
        <c:axPos val="l"/>
        <c:numFmt formatCode="General" sourceLinked="1"/>
        <c:majorTickMark val="out"/>
        <c:minorTickMark val="none"/>
        <c:tickLblPos val="none"/>
        <c:crossAx val="11278112"/>
        <c:crosses val="autoZero"/>
        <c:crossBetween val="between"/>
        <c:majorUnit val="10"/>
      </c:valAx>
      <c:spPr>
        <a:ln>
          <a:noFill/>
        </a:ln>
      </c:spPr>
    </c:plotArea>
    <c:plotVisOnly val="1"/>
    <c:dispBlanksAs val="gap"/>
    <c:showDLblsOverMax val="0"/>
  </c:chart>
  <c:spPr>
    <a:ln w="12700">
      <a:noFill/>
      <a:prstDash val="solid"/>
    </a:ln>
  </c:spPr>
  <c:txPr>
    <a:bodyPr/>
    <a:lstStyle/>
    <a:p>
      <a:pPr>
        <a:defRPr lang="cs-CZ" sz="16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804133858267703E-2"/>
          <c:y val="2.0120513605108602E-2"/>
          <c:w val="0.91419192913385805"/>
          <c:h val="0.9050374425812790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41A7C3"/>
            </a:solidFill>
            <a:ln w="9525" cap="flat" cmpd="sng" algn="ctr">
              <a:noFill/>
              <a:prstDash val="solid"/>
            </a:ln>
            <a:effectLst>
              <a:outerShdw blurRad="50800" dist="12700" dir="5400000" rotWithShape="0">
                <a:schemeClr val="bg1">
                  <a:lumMod val="50000"/>
                  <a:alpha val="32000"/>
                </a:scheme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50800" dist="12700" dir="5400000" rotWithShape="0">
                  <a:schemeClr val="bg1">
                    <a:lumMod val="50000"/>
                    <a:alpha val="32000"/>
                  </a:scheme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B97-49D5-8D58-F1D87ED57629}"/>
              </c:ext>
            </c:extLst>
          </c:dPt>
          <c:dPt>
            <c:idx val="1"/>
            <c:invertIfNegative val="0"/>
            <c:bubble3D val="0"/>
            <c:spPr>
              <a:solidFill>
                <a:srgbClr val="FF5050"/>
              </a:solidFill>
              <a:ln w="9525" cap="flat" cmpd="sng" algn="ctr">
                <a:noFill/>
                <a:prstDash val="solid"/>
              </a:ln>
              <a:effectLst>
                <a:outerShdw blurRad="50800" dist="12700" dir="5400000" rotWithShape="0">
                  <a:schemeClr val="bg1">
                    <a:lumMod val="50000"/>
                    <a:alpha val="32000"/>
                  </a:scheme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B97-49D5-8D58-F1D87ED57629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50800" dist="12700" dir="5400000" rotWithShape="0">
                  <a:schemeClr val="bg1">
                    <a:lumMod val="50000"/>
                    <a:alpha val="32000"/>
                  </a:scheme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B97-49D5-8D58-F1D87ED57629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50800" dist="12700" dir="5400000" rotWithShape="0">
                  <a:schemeClr val="bg1">
                    <a:lumMod val="50000"/>
                    <a:alpha val="32000"/>
                  </a:scheme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B97-49D5-8D58-F1D87ED576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20" b="0" spc="40" baseline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List1!$A$3</c:f>
              <c:numCache>
                <c:formatCode>General</c:formatCode>
                <c:ptCount val="1"/>
              </c:numCache>
            </c:numRef>
          </c:cat>
          <c:val>
            <c:numRef>
              <c:f>List1!$B$3</c:f>
              <c:numCache>
                <c:formatCode>General</c:formatCode>
                <c:ptCount val="1"/>
                <c:pt idx="0">
                  <c:v>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B97-49D5-8D58-F1D87ED576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-36"/>
        <c:axId val="11278896"/>
        <c:axId val="11279680"/>
      </c:barChart>
      <c:catAx>
        <c:axId val="11278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="0" spc="50" baseline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11279680"/>
        <c:crosses val="autoZero"/>
        <c:auto val="1"/>
        <c:lblAlgn val="ctr"/>
        <c:lblOffset val="100"/>
        <c:noMultiLvlLbl val="0"/>
      </c:catAx>
      <c:valAx>
        <c:axId val="11279680"/>
        <c:scaling>
          <c:orientation val="minMax"/>
          <c:max val="40"/>
          <c:min val="0"/>
        </c:scaling>
        <c:delete val="1"/>
        <c:axPos val="l"/>
        <c:numFmt formatCode="General" sourceLinked="1"/>
        <c:majorTickMark val="out"/>
        <c:minorTickMark val="none"/>
        <c:tickLblPos val="none"/>
        <c:crossAx val="11278896"/>
        <c:crosses val="autoZero"/>
        <c:crossBetween val="between"/>
        <c:majorUnit val="10"/>
      </c:valAx>
      <c:spPr>
        <a:ln>
          <a:noFill/>
        </a:ln>
      </c:spPr>
    </c:plotArea>
    <c:plotVisOnly val="1"/>
    <c:dispBlanksAs val="gap"/>
    <c:showDLblsOverMax val="0"/>
  </c:chart>
  <c:spPr>
    <a:ln w="12700">
      <a:noFill/>
      <a:prstDash val="solid"/>
    </a:ln>
  </c:spPr>
  <c:txPr>
    <a:bodyPr/>
    <a:lstStyle/>
    <a:p>
      <a:pPr>
        <a:defRPr lang="cs-CZ" sz="1600"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49659753392202"/>
          <c:y val="8.5703614941872397E-2"/>
          <c:w val="0.56728663893669296"/>
          <c:h val="0.8352033503497350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1A7C3"/>
            </a:solidFill>
            <a:ln w="9525" cap="flat" cmpd="sng" algn="ctr">
              <a:noFill/>
              <a:prstDash val="solid"/>
            </a:ln>
            <a:effectLst>
              <a:outerShdw blurRad="50800" dist="12700" dir="5400000" rotWithShape="0">
                <a:schemeClr val="bg1">
                  <a:lumMod val="50000"/>
                  <a:alpha val="32000"/>
                </a:scheme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50800" dist="12700" dir="5400000" rotWithShape="0">
                  <a:schemeClr val="bg1">
                    <a:lumMod val="50000"/>
                    <a:alpha val="32000"/>
                  </a:scheme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CE-4FC7-8D99-6F2F40FBFB55}"/>
              </c:ext>
            </c:extLst>
          </c:dPt>
          <c:dPt>
            <c:idx val="1"/>
            <c:invertIfNegative val="0"/>
            <c:bubble3D val="0"/>
            <c:spPr>
              <a:solidFill>
                <a:srgbClr val="FF5050"/>
              </a:solidFill>
              <a:ln w="9525" cap="flat" cmpd="sng" algn="ctr">
                <a:noFill/>
                <a:prstDash val="solid"/>
              </a:ln>
              <a:effectLst>
                <a:outerShdw blurRad="50800" dist="12700" dir="5400000" rotWithShape="0">
                  <a:schemeClr val="bg1">
                    <a:lumMod val="50000"/>
                    <a:alpha val="32000"/>
                  </a:scheme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9CE-4FC7-8D99-6F2F40FBFB55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69CE-4FC7-8D99-6F2F40FBFB55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69CE-4FC7-8D99-6F2F40FBFB55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69CE-4FC7-8D99-6F2F40FBFB5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spc="40" baseline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List1!$A$1:$A$3</c:f>
              <c:strCache>
                <c:ptCount val="3"/>
                <c:pt idx="0">
                  <c:v>NEVÍM</c:v>
                </c:pt>
                <c:pt idx="1">
                  <c:v>ZÁPORNĚ+SPÍŠE ZÁPORNĚ</c:v>
                </c:pt>
                <c:pt idx="2">
                  <c:v>KLADNĚ+SPÍŠE KLADNĚ</c:v>
                </c:pt>
              </c:strCache>
            </c:strRef>
          </c:cat>
          <c:val>
            <c:numRef>
              <c:f>List1!$B$1:$B$3</c:f>
              <c:numCache>
                <c:formatCode>General</c:formatCode>
                <c:ptCount val="3"/>
                <c:pt idx="0">
                  <c:v>3.6</c:v>
                </c:pt>
                <c:pt idx="1">
                  <c:v>26.2</c:v>
                </c:pt>
                <c:pt idx="2">
                  <c:v>70.2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9CE-4FC7-8D99-6F2F40FBFB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"/>
        <c:axId val="307782816"/>
        <c:axId val="307780856"/>
      </c:barChart>
      <c:catAx>
        <c:axId val="3077828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 spc="50" baseline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307780856"/>
        <c:crosses val="autoZero"/>
        <c:auto val="1"/>
        <c:lblAlgn val="ctr"/>
        <c:lblOffset val="100"/>
        <c:noMultiLvlLbl val="0"/>
      </c:catAx>
      <c:valAx>
        <c:axId val="307780856"/>
        <c:scaling>
          <c:orientation val="minMax"/>
          <c:max val="80"/>
          <c:min val="0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/>
        </c:spPr>
        <c:crossAx val="307782816"/>
        <c:crosses val="autoZero"/>
        <c:crossBetween val="between"/>
        <c:majorUnit val="20"/>
      </c:valAx>
      <c:spPr>
        <a:ln>
          <a:noFill/>
        </a:ln>
      </c:spPr>
    </c:plotArea>
    <c:plotVisOnly val="1"/>
    <c:dispBlanksAs val="gap"/>
    <c:showDLblsOverMax val="0"/>
  </c:chart>
  <c:spPr>
    <a:ln w="12700">
      <a:noFill/>
      <a:prstDash val="solid"/>
    </a:ln>
  </c:spPr>
  <c:txPr>
    <a:bodyPr/>
    <a:lstStyle/>
    <a:p>
      <a:pPr>
        <a:defRPr lang="cs-CZ" sz="1600"/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04385-A9EC-4BA5-8A2C-4A7B72ED70D6}" type="datetimeFigureOut">
              <a:rPr lang="cs-CZ" smtClean="0"/>
              <a:t>15. 2. 2016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C2341-F5C4-43E1-8A1D-ED2FDB635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5882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9446C-C78E-4D3B-BE5D-EE2FC8409A49}" type="datetimeFigureOut">
              <a:rPr lang="cs-CZ" smtClean="0"/>
              <a:pPr/>
              <a:t>15. 2. 2016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24F53-5524-400B-82F5-EA0FA60F94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00171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24F53-5524-400B-82F5-EA0FA60F9449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6997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24F53-5524-400B-82F5-EA0FA60F9449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5106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24F53-5524-400B-82F5-EA0FA60F9449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6491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24F53-5524-400B-82F5-EA0FA60F9449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8662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24F53-5524-400B-82F5-EA0FA60F9449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495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24F53-5524-400B-82F5-EA0FA60F9449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733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24F53-5524-400B-82F5-EA0FA60F9449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4588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24F53-5524-400B-82F5-EA0FA60F9449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4588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24F53-5524-400B-82F5-EA0FA60F9449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4588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24F53-5524-400B-82F5-EA0FA60F9449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4588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24F53-5524-400B-82F5-EA0FA60F9449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055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24F53-5524-400B-82F5-EA0FA60F9449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8662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AA42-A803-4154-A304-21AB2D02AC59}" type="datetime1">
              <a:rPr lang="cs-CZ" smtClean="0"/>
              <a:t>15. 2. 2016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A3BA-F2BD-4032-9167-E150972DDF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8BA6-03A8-48F2-AEA5-736A5BCF252B}" type="datetime1">
              <a:rPr lang="cs-CZ" smtClean="0"/>
              <a:t>15. 2. 2016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A3BA-F2BD-4032-9167-E150972DDF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45C1-5320-4402-8C1D-37C898BBFFBC}" type="datetime1">
              <a:rPr lang="cs-CZ" smtClean="0"/>
              <a:t>15. 2. 2016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A3BA-F2BD-4032-9167-E150972DDF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FC00-5FAB-4F82-A8C0-151BB9C479F3}" type="datetime1">
              <a:rPr lang="cs-CZ" smtClean="0"/>
              <a:t>15. 2. 2016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A3BA-F2BD-4032-9167-E150972DDF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3ACE-B9E3-48A5-9CAB-691CB968DF75}" type="datetime1">
              <a:rPr lang="cs-CZ" smtClean="0"/>
              <a:t>15. 2. 2016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A3BA-F2BD-4032-9167-E150972DDF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0205-50DB-4C31-9AC8-8EA217273EA8}" type="datetime1">
              <a:rPr lang="cs-CZ" smtClean="0"/>
              <a:t>15. 2. 2016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A3BA-F2BD-4032-9167-E150972DDF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26E2-E28E-41C0-9EC2-DB339FACB1A5}" type="datetime1">
              <a:rPr lang="cs-CZ" smtClean="0"/>
              <a:t>15. 2. 2016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A3BA-F2BD-4032-9167-E150972DDF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DDE5E-C285-4912-B770-8E91B693E72C}" type="datetime1">
              <a:rPr lang="cs-CZ" smtClean="0"/>
              <a:t>15. 2. 2016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A3BA-F2BD-4032-9167-E150972DDF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B3B4-54E2-4D13-89DC-B10A5F2BD60D}" type="datetime1">
              <a:rPr lang="cs-CZ" smtClean="0"/>
              <a:t>15. 2. 2016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A3BA-F2BD-4032-9167-E150972DDF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3B30-9AE2-4862-A38C-6650886ECBFB}" type="datetime1">
              <a:rPr lang="cs-CZ" smtClean="0"/>
              <a:t>15. 2. 2016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A3BA-F2BD-4032-9167-E150972DDF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2D2E-2FBB-45E0-9BC9-D134DE3B8655}" type="datetime1">
              <a:rPr lang="cs-CZ" smtClean="0"/>
              <a:t>15. 2. 2016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A3BA-F2BD-4032-9167-E150972DDF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038B8-2717-47A0-BAF9-888408198050}" type="datetime1">
              <a:rPr lang="cs-CZ" smtClean="0"/>
              <a:t>15. 2. 2016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FA3BA-F2BD-4032-9167-E150972DDF7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www.sanep.cz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2.jpe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ázek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788901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66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81042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570264" y="6429396"/>
            <a:ext cx="430892" cy="293687"/>
          </a:xfrm>
        </p:spPr>
        <p:txBody>
          <a:bodyPr/>
          <a:lstStyle/>
          <a:p>
            <a:pPr algn="ctr"/>
            <a:fld id="{ECFFA3BA-F2BD-4032-9167-E150972DDF70}" type="slidenum">
              <a:rPr lang="cs-CZ" sz="1400" smtClean="0"/>
              <a:pPr algn="ctr"/>
              <a:t>10</a:t>
            </a:fld>
            <a:endParaRPr lang="cs-CZ" sz="1400" dirty="0"/>
          </a:p>
        </p:txBody>
      </p:sp>
      <p:sp>
        <p:nvSpPr>
          <p:cNvPr id="8" name="Obdélník 7"/>
          <p:cNvSpPr/>
          <p:nvPr/>
        </p:nvSpPr>
        <p:spPr>
          <a:xfrm>
            <a:off x="142844" y="54212"/>
            <a:ext cx="88583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spc="3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</a:t>
            </a:r>
            <a:r>
              <a:rPr lang="cs-CZ" sz="16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hodnotíte jednotlivé oblasti jeho názorů, chování a jednání prezidenta Miloše </a:t>
            </a:r>
            <a:r>
              <a:rPr lang="cs-CZ" sz="1600" spc="3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Zemana?</a:t>
            </a:r>
            <a:endParaRPr lang="cs-CZ" sz="1600" spc="30" noProof="1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Přímá spojovací čára 6"/>
          <p:cNvCxnSpPr/>
          <p:nvPr/>
        </p:nvCxnSpPr>
        <p:spPr>
          <a:xfrm>
            <a:off x="142844" y="6215082"/>
            <a:ext cx="8858312" cy="158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177299" y="6391573"/>
            <a:ext cx="1015094" cy="338554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cs-C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N=3.649</a:t>
            </a:r>
            <a:endParaRPr lang="cs-CZ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450100"/>
              </p:ext>
            </p:extLst>
          </p:nvPr>
        </p:nvGraphicFramePr>
        <p:xfrm>
          <a:off x="142843" y="864624"/>
          <a:ext cx="8245580" cy="4868633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3251435"/>
                <a:gridCol w="998829"/>
                <a:gridCol w="998829"/>
                <a:gridCol w="998829"/>
                <a:gridCol w="998829"/>
                <a:gridCol w="998829"/>
              </a:tblGrid>
              <a:tr h="5839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 </a:t>
                      </a:r>
                      <a:endParaRPr lang="cs-CZ" sz="2400" b="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Kladně</a:t>
                      </a:r>
                      <a:r>
                        <a:rPr lang="cs-CZ" sz="1600" b="0" baseline="0" dirty="0" smtClean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</a:t>
                      </a:r>
                      <a:endParaRPr lang="cs-CZ" sz="2400" b="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A7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Spíše</a:t>
                      </a:r>
                      <a:r>
                        <a:rPr lang="cs-CZ" sz="1600" b="0" baseline="0" dirty="0" smtClean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kladně</a:t>
                      </a:r>
                      <a:endParaRPr lang="cs-CZ" sz="2400" b="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Záporně</a:t>
                      </a:r>
                      <a:endParaRPr lang="cs-CZ" sz="2400" b="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Spíše</a:t>
                      </a:r>
                      <a:r>
                        <a:rPr lang="cs-CZ" sz="1600" b="0" baseline="0" dirty="0" smtClean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záporně</a:t>
                      </a:r>
                      <a:endParaRPr lang="cs-CZ" sz="2400" b="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Nevím</a:t>
                      </a:r>
                      <a:endParaRPr lang="cs-CZ" sz="2400" b="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161"/>
                    </a:solidFill>
                  </a:tcPr>
                </a:tc>
              </a:tr>
              <a:tr h="10711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Názory</a:t>
                      </a:r>
                      <a:r>
                        <a:rPr lang="cs-CZ" sz="1600" b="0" baseline="0" dirty="0" smtClean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na „uprchlickou krizi“</a:t>
                      </a:r>
                      <a:endParaRPr lang="cs-CZ" sz="2400" b="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41A7C3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57.1%</a:t>
                      </a:r>
                      <a:endParaRPr lang="cs-CZ" sz="2400" b="1" dirty="0">
                        <a:solidFill>
                          <a:srgbClr val="41A7C3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41A7C3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18.5%</a:t>
                      </a:r>
                      <a:endParaRPr lang="cs-CZ" sz="2400" b="1" dirty="0">
                        <a:solidFill>
                          <a:srgbClr val="41A7C3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16.1%</a:t>
                      </a:r>
                      <a:endParaRPr lang="cs-CZ" sz="2400" b="1" dirty="0">
                        <a:solidFill>
                          <a:srgbClr val="660066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FF505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5.1%</a:t>
                      </a:r>
                      <a:endParaRPr lang="cs-CZ" sz="2400" b="1" dirty="0">
                        <a:solidFill>
                          <a:srgbClr val="FF505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FF505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3.2%</a:t>
                      </a:r>
                      <a:endParaRPr lang="cs-CZ" sz="2400" b="1" dirty="0">
                        <a:solidFill>
                          <a:srgbClr val="FF505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711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Hájení </a:t>
                      </a:r>
                      <a:r>
                        <a:rPr lang="cs-CZ" sz="1600" b="0" dirty="0" smtClean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ekonomických</a:t>
                      </a:r>
                      <a:r>
                        <a:rPr lang="cs-CZ" sz="1600" b="0" baseline="0" dirty="0" smtClean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a národních</a:t>
                      </a:r>
                      <a:endParaRPr lang="cs-CZ" sz="1600" b="0" dirty="0" smtClean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zájmů </a:t>
                      </a:r>
                      <a:r>
                        <a:rPr lang="cs-CZ" sz="1600" b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ČR</a:t>
                      </a:r>
                      <a:endParaRPr lang="cs-CZ" sz="2400" b="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41A7C3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47.9%</a:t>
                      </a:r>
                      <a:endParaRPr lang="cs-CZ" sz="2400" b="1" dirty="0">
                        <a:solidFill>
                          <a:srgbClr val="41A7C3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41A7C3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21.4%</a:t>
                      </a:r>
                      <a:endParaRPr lang="cs-CZ" sz="2400" b="1" dirty="0">
                        <a:solidFill>
                          <a:srgbClr val="41A7C3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15.1%</a:t>
                      </a:r>
                      <a:endParaRPr lang="cs-CZ" sz="2400" b="1" dirty="0">
                        <a:solidFill>
                          <a:srgbClr val="660066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FF505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11.9%</a:t>
                      </a:r>
                      <a:endParaRPr lang="cs-CZ" sz="2400" b="1" dirty="0">
                        <a:solidFill>
                          <a:srgbClr val="FF505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FF505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3.7%</a:t>
                      </a:r>
                      <a:endParaRPr lang="cs-CZ" sz="2400" b="1" dirty="0">
                        <a:solidFill>
                          <a:srgbClr val="FF505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711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Politické a ekonomické vztahy ČR s Čínou</a:t>
                      </a:r>
                      <a:endParaRPr lang="cs-CZ" sz="2400" b="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41A7C3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41.2%</a:t>
                      </a:r>
                      <a:endParaRPr lang="cs-CZ" sz="2400" b="1" dirty="0">
                        <a:solidFill>
                          <a:srgbClr val="41A7C3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41A7C3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22.2%</a:t>
                      </a:r>
                      <a:endParaRPr lang="cs-CZ" sz="2400" b="1" dirty="0">
                        <a:solidFill>
                          <a:srgbClr val="41A7C3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21.2%</a:t>
                      </a:r>
                      <a:endParaRPr lang="cs-CZ" sz="2400" b="1" dirty="0">
                        <a:solidFill>
                          <a:srgbClr val="660066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FF505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9.7%</a:t>
                      </a:r>
                      <a:endParaRPr lang="cs-CZ" sz="2400" b="1" dirty="0">
                        <a:solidFill>
                          <a:srgbClr val="FF505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FF505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5.7%</a:t>
                      </a:r>
                      <a:endParaRPr lang="cs-CZ" sz="2400" b="1" dirty="0">
                        <a:solidFill>
                          <a:srgbClr val="FF505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711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Zahraniční politika</a:t>
                      </a:r>
                      <a:endParaRPr lang="cs-CZ" sz="2400" b="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41A7C3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43.3%</a:t>
                      </a:r>
                      <a:endParaRPr lang="cs-CZ" sz="2400" b="1" dirty="0">
                        <a:solidFill>
                          <a:srgbClr val="41A7C3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41A7C3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18.6%</a:t>
                      </a:r>
                      <a:endParaRPr lang="cs-CZ" sz="2400" b="1" dirty="0">
                        <a:solidFill>
                          <a:srgbClr val="41A7C3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21.2%</a:t>
                      </a:r>
                      <a:endParaRPr lang="cs-CZ" sz="2400" b="1" dirty="0">
                        <a:solidFill>
                          <a:srgbClr val="660066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FF505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14.5%</a:t>
                      </a:r>
                      <a:endParaRPr lang="cs-CZ" sz="2400" b="1" dirty="0">
                        <a:solidFill>
                          <a:srgbClr val="FF505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FF505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2.4%</a:t>
                      </a:r>
                      <a:endParaRPr lang="cs-CZ" sz="2400" b="1" dirty="0">
                        <a:solidFill>
                          <a:srgbClr val="FF505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Obrázek 10" descr="sanep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908720"/>
            <a:ext cx="1357322" cy="33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66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81042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570264" y="6429396"/>
            <a:ext cx="430892" cy="293687"/>
          </a:xfrm>
        </p:spPr>
        <p:txBody>
          <a:bodyPr/>
          <a:lstStyle/>
          <a:p>
            <a:pPr algn="ctr"/>
            <a:fld id="{ECFFA3BA-F2BD-4032-9167-E150972DDF70}" type="slidenum">
              <a:rPr lang="cs-CZ" sz="1400" smtClean="0"/>
              <a:pPr algn="ctr"/>
              <a:t>11</a:t>
            </a:fld>
            <a:endParaRPr lang="cs-CZ" sz="1400" dirty="0"/>
          </a:p>
        </p:txBody>
      </p:sp>
      <p:sp>
        <p:nvSpPr>
          <p:cNvPr id="8" name="Obdélník 7"/>
          <p:cNvSpPr/>
          <p:nvPr/>
        </p:nvSpPr>
        <p:spPr>
          <a:xfrm>
            <a:off x="142844" y="54212"/>
            <a:ext cx="88583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Uveďte vlastními slovy, co Vám nejvíce vadí na osobě prezidenta Miloše Zemana (zápory)?</a:t>
            </a:r>
            <a:endParaRPr lang="cs-CZ" sz="1600" spc="30" noProof="1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Přímá spojovací čára 6"/>
          <p:cNvCxnSpPr/>
          <p:nvPr/>
        </p:nvCxnSpPr>
        <p:spPr>
          <a:xfrm>
            <a:off x="142844" y="6215082"/>
            <a:ext cx="8858312" cy="158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 descr="sanep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6309320"/>
            <a:ext cx="1357322" cy="336616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177299" y="6391573"/>
            <a:ext cx="1015094" cy="338554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cs-C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N=3.649</a:t>
            </a:r>
            <a:endParaRPr lang="cs-CZ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750137"/>
            <a:ext cx="2683886" cy="3525230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887497" y="1147815"/>
            <a:ext cx="2034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spc="40" dirty="0" smtClean="0">
                <a:latin typeface="Arial" panose="020B0604020202020204" pitchFamily="34" charset="0"/>
                <a:cs typeface="Arial" panose="020B0604020202020204" pitchFamily="34" charset="0"/>
              </a:rPr>
              <a:t>VULGÁRNOST</a:t>
            </a:r>
            <a:endParaRPr lang="cs-CZ" sz="2000" spc="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351698" y="4475805"/>
            <a:ext cx="1615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pc="40" dirty="0" smtClean="0">
                <a:latin typeface="Arial" panose="020B0604020202020204" pitchFamily="34" charset="0"/>
                <a:cs typeface="Arial" panose="020B0604020202020204" pitchFamily="34" charset="0"/>
              </a:rPr>
              <a:t>NARCISMUS</a:t>
            </a:r>
            <a:endParaRPr lang="cs-CZ" spc="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043608" y="2636912"/>
            <a:ext cx="2537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spc="40" dirty="0" smtClean="0">
                <a:latin typeface="Arial" panose="020B0604020202020204" pitchFamily="34" charset="0"/>
                <a:cs typeface="Arial" panose="020B0604020202020204" pitchFamily="34" charset="0"/>
              </a:rPr>
              <a:t>SEBESTŘEDNOST</a:t>
            </a:r>
            <a:endParaRPr lang="cs-CZ" sz="2000" spc="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259632" y="3933056"/>
            <a:ext cx="2573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spc="4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HRADNÍ KANCLÉŘ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3352579" y="5482207"/>
            <a:ext cx="2558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pc="40" dirty="0" smtClean="0">
                <a:latin typeface="Arial" panose="020B0604020202020204" pitchFamily="34" charset="0"/>
                <a:cs typeface="Arial" panose="020B0604020202020204" pitchFamily="34" charset="0"/>
              </a:rPr>
              <a:t>ALKOHOL - OPILOST</a:t>
            </a:r>
            <a:endParaRPr lang="cs-CZ" spc="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6012160" y="328498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pc="40" dirty="0" smtClean="0">
                <a:latin typeface="Arial" panose="020B0604020202020204" pitchFamily="34" charset="0"/>
                <a:cs typeface="Arial" panose="020B0604020202020204" pitchFamily="34" charset="0"/>
              </a:rPr>
              <a:t>SAMOLIBOST</a:t>
            </a:r>
            <a:endParaRPr lang="cs-CZ" spc="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6072016" y="2304410"/>
            <a:ext cx="26503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spc="40" dirty="0" smtClean="0">
                <a:latin typeface="Arial" panose="020B0604020202020204" pitchFamily="34" charset="0"/>
                <a:cs typeface="Arial" panose="020B0604020202020204" pitchFamily="34" charset="0"/>
              </a:rPr>
              <a:t>PŘÍKLON K RUSKU</a:t>
            </a:r>
          </a:p>
          <a:p>
            <a:pPr algn="ctr"/>
            <a:r>
              <a:rPr lang="cs-CZ" sz="2000" b="1" spc="40" dirty="0" smtClean="0">
                <a:latin typeface="Arial" panose="020B0604020202020204" pitchFamily="34" charset="0"/>
                <a:cs typeface="Arial" panose="020B0604020202020204" pitchFamily="34" charset="0"/>
              </a:rPr>
              <a:t>A ČÍNĚ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6300192" y="908720"/>
            <a:ext cx="1933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spc="40" dirty="0" smtClean="0">
                <a:latin typeface="Arial" panose="020B0604020202020204" pitchFamily="34" charset="0"/>
                <a:cs typeface="Arial" panose="020B0604020202020204" pitchFamily="34" charset="0"/>
              </a:rPr>
              <a:t>POPULISMUS</a:t>
            </a:r>
            <a:endParaRPr lang="cs-CZ" sz="2000" spc="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5220072" y="1412776"/>
            <a:ext cx="1724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spc="40" dirty="0" smtClean="0">
                <a:latin typeface="Arial" panose="020B0604020202020204" pitchFamily="34" charset="0"/>
                <a:cs typeface="Arial" panose="020B0604020202020204" pitchFamily="34" charset="0"/>
              </a:rPr>
              <a:t>AROGANCE</a:t>
            </a:r>
            <a:endParaRPr lang="cs-CZ" sz="2000" spc="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6648677" y="5482207"/>
            <a:ext cx="597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pc="40" dirty="0" smtClean="0">
                <a:latin typeface="Arial" panose="020B0604020202020204" pitchFamily="34" charset="0"/>
                <a:cs typeface="Arial" panose="020B0604020202020204" pitchFamily="34" charset="0"/>
              </a:rPr>
              <a:t>NIC</a:t>
            </a:r>
            <a:endParaRPr lang="cs-CZ" spc="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Obrázek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72" y="5079776"/>
            <a:ext cx="960403" cy="960403"/>
          </a:xfrm>
          <a:prstGeom prst="rect">
            <a:avLst/>
          </a:prstGeom>
        </p:spPr>
      </p:pic>
      <p:sp>
        <p:nvSpPr>
          <p:cNvPr id="26" name="TextovéPole 17"/>
          <p:cNvSpPr txBox="1"/>
          <p:nvPr/>
        </p:nvSpPr>
        <p:spPr>
          <a:xfrm>
            <a:off x="323528" y="1916832"/>
            <a:ext cx="4487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spc="40" dirty="0" smtClean="0">
                <a:latin typeface="Arial" panose="020B0604020202020204" pitchFamily="34" charset="0"/>
                <a:cs typeface="Arial" panose="020B0604020202020204" pitchFamily="34" charset="0"/>
              </a:rPr>
              <a:t>ODMÍTÁNÍ UPRCHLICKÝCH KVÓT</a:t>
            </a:r>
            <a:endParaRPr lang="cs-CZ" sz="2000" spc="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ovéPole 17"/>
          <p:cNvSpPr txBox="1"/>
          <p:nvPr/>
        </p:nvSpPr>
        <p:spPr>
          <a:xfrm>
            <a:off x="5724128" y="3789040"/>
            <a:ext cx="2397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spc="40" dirty="0" smtClean="0">
                <a:latin typeface="Arial" panose="020B0604020202020204" pitchFamily="34" charset="0"/>
                <a:cs typeface="Arial" panose="020B0604020202020204" pitchFamily="34" charset="0"/>
              </a:rPr>
              <a:t>NEGACE ISLÁMU</a:t>
            </a:r>
            <a:endParaRPr lang="cs-CZ" sz="2000" spc="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6500" y="46736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KOUŘENÍ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185420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BONMOTY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3284984"/>
            <a:ext cx="237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RASISMUS-XENOFOBIE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43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81042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570264" y="6429396"/>
            <a:ext cx="430892" cy="293687"/>
          </a:xfrm>
        </p:spPr>
        <p:txBody>
          <a:bodyPr/>
          <a:lstStyle/>
          <a:p>
            <a:pPr algn="ctr"/>
            <a:fld id="{ECFFA3BA-F2BD-4032-9167-E150972DDF70}" type="slidenum">
              <a:rPr lang="cs-CZ" sz="1400" smtClean="0"/>
              <a:pPr algn="ctr"/>
              <a:t>12</a:t>
            </a:fld>
            <a:endParaRPr lang="cs-CZ" sz="1400" dirty="0"/>
          </a:p>
        </p:txBody>
      </p:sp>
      <p:sp>
        <p:nvSpPr>
          <p:cNvPr id="8" name="Obdélník 7"/>
          <p:cNvSpPr/>
          <p:nvPr/>
        </p:nvSpPr>
        <p:spPr>
          <a:xfrm>
            <a:off x="142844" y="54212"/>
            <a:ext cx="88583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Uveďte vlastními slovy, co Vám nejvíce vyhovuje na osobě prezidenta Miloše Zemana (klady)?</a:t>
            </a:r>
            <a:endParaRPr lang="cs-CZ" sz="1600" spc="30" noProof="1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Přímá spojovací čára 6"/>
          <p:cNvCxnSpPr/>
          <p:nvPr/>
        </p:nvCxnSpPr>
        <p:spPr>
          <a:xfrm>
            <a:off x="142844" y="6215082"/>
            <a:ext cx="8858312" cy="158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 descr="sanep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6309320"/>
            <a:ext cx="1357322" cy="336616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177299" y="6391573"/>
            <a:ext cx="1015094" cy="338554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cs-C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N=3.649</a:t>
            </a:r>
            <a:endParaRPr lang="cs-CZ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750137"/>
            <a:ext cx="2683886" cy="352523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5034262" y="908720"/>
            <a:ext cx="36607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b="1" spc="40" dirty="0" smtClean="0">
                <a:latin typeface="Arial" panose="020B0604020202020204" pitchFamily="34" charset="0"/>
                <a:cs typeface="Arial" panose="020B0604020202020204" pitchFamily="34" charset="0"/>
              </a:rPr>
              <a:t>PRAVDOMLUVNOST – PŘÍMOST – </a:t>
            </a:r>
          </a:p>
          <a:p>
            <a:pPr algn="ctr"/>
            <a:r>
              <a:rPr lang="cs-CZ" sz="1600" b="1" spc="40" dirty="0" smtClean="0">
                <a:latin typeface="Arial" panose="020B0604020202020204" pitchFamily="34" charset="0"/>
                <a:cs typeface="Arial" panose="020B0604020202020204" pitchFamily="34" charset="0"/>
              </a:rPr>
              <a:t>NAZÝVÁ VĚCI PRAVÝMI JMÉNY</a:t>
            </a:r>
            <a:endParaRPr lang="cs-CZ" sz="1600" spc="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741869" y="4876638"/>
            <a:ext cx="2790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pc="40" dirty="0" smtClean="0">
                <a:latin typeface="Arial" panose="020B0604020202020204" pitchFamily="34" charset="0"/>
                <a:cs typeface="Arial" panose="020B0604020202020204" pitchFamily="34" charset="0"/>
              </a:rPr>
              <a:t>NEPODLÉZÁ EU A USA</a:t>
            </a:r>
            <a:endParaRPr lang="cs-CZ" spc="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649659" y="4804719"/>
            <a:ext cx="1881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PATRIOTISMUS</a:t>
            </a:r>
            <a:endParaRPr lang="cs-CZ" spc="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899592" y="2780928"/>
            <a:ext cx="238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pc="40" dirty="0" smtClean="0">
                <a:latin typeface="Arial" panose="020B0604020202020204" pitchFamily="34" charset="0"/>
                <a:cs typeface="Arial" panose="020B0604020202020204" pitchFamily="34" charset="0"/>
              </a:rPr>
              <a:t>STÁLOST NÁZORŮ</a:t>
            </a:r>
            <a:endParaRPr lang="cs-CZ" spc="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084168" y="2924944"/>
            <a:ext cx="2187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spc="40" dirty="0" smtClean="0">
                <a:latin typeface="Arial" panose="020B0604020202020204" pitchFamily="34" charset="0"/>
                <a:cs typeface="Arial" panose="020B0604020202020204" pitchFamily="34" charset="0"/>
              </a:rPr>
              <a:t>NEGACE ISLÁMU</a:t>
            </a:r>
            <a:endParaRPr lang="cs-CZ" spc="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619672" y="5517232"/>
            <a:ext cx="143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pc="40" dirty="0" smtClean="0">
                <a:latin typeface="Arial" panose="020B0604020202020204" pitchFamily="34" charset="0"/>
                <a:cs typeface="Arial" panose="020B0604020202020204" pitchFamily="34" charset="0"/>
              </a:rPr>
              <a:t>NEBOJÍ SE</a:t>
            </a:r>
            <a:endParaRPr lang="cs-CZ" spc="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691680" y="3284984"/>
            <a:ext cx="1392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pc="40" dirty="0" smtClean="0">
                <a:latin typeface="Arial" panose="020B0604020202020204" pitchFamily="34" charset="0"/>
                <a:cs typeface="Arial" panose="020B0604020202020204" pitchFamily="34" charset="0"/>
              </a:rPr>
              <a:t>LIDOVOST</a:t>
            </a:r>
            <a:endParaRPr lang="cs-CZ" spc="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3491880" y="5301208"/>
            <a:ext cx="3555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spc="40" dirty="0" smtClean="0">
                <a:latin typeface="Arial" panose="020B0604020202020204" pitchFamily="34" charset="0"/>
                <a:cs typeface="Arial" panose="020B0604020202020204" pitchFamily="34" charset="0"/>
              </a:rPr>
              <a:t>NEÚPLATNOST - POCTIVOST</a:t>
            </a:r>
            <a:endParaRPr lang="cs-CZ" spc="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475656" y="198884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pc="4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OSOBNOST</a:t>
            </a:r>
            <a:endParaRPr lang="cs-CZ" spc="4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755576" y="4077072"/>
            <a:ext cx="3168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ZAHRANIČNÍ POLITIKA – </a:t>
            </a:r>
          </a:p>
          <a:p>
            <a:pPr algn="ctr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PŘÍKLON K RUSKU A ČÍNĚ</a:t>
            </a:r>
            <a:endParaRPr lang="cs-CZ" spc="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7308304" y="5589240"/>
            <a:ext cx="597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pc="40" dirty="0" smtClean="0">
                <a:latin typeface="Arial" panose="020B0604020202020204" pitchFamily="34" charset="0"/>
                <a:cs typeface="Arial" panose="020B0604020202020204" pitchFamily="34" charset="0"/>
              </a:rPr>
              <a:t>NIC</a:t>
            </a:r>
            <a:endParaRPr lang="cs-CZ" spc="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59" y="5068511"/>
            <a:ext cx="936141" cy="964800"/>
          </a:xfrm>
          <a:prstGeom prst="rect">
            <a:avLst/>
          </a:prstGeom>
        </p:spPr>
      </p:pic>
      <p:sp>
        <p:nvSpPr>
          <p:cNvPr id="26" name="TextovéPole 25"/>
          <p:cNvSpPr txBox="1"/>
          <p:nvPr/>
        </p:nvSpPr>
        <p:spPr>
          <a:xfrm>
            <a:off x="5436095" y="2060848"/>
            <a:ext cx="3096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spc="40" dirty="0" smtClean="0">
                <a:latin typeface="Arial" panose="020B0604020202020204" pitchFamily="34" charset="0"/>
                <a:cs typeface="Arial" panose="020B0604020202020204" pitchFamily="34" charset="0"/>
              </a:rPr>
              <a:t> VLASTENECTVÍ – HÁJÍ ZÁJMY OBČANŮ ČR</a:t>
            </a:r>
            <a:endParaRPr lang="cs-CZ" spc="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5724128" y="4293096"/>
            <a:ext cx="1379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pc="40" dirty="0" smtClean="0">
                <a:latin typeface="Arial" panose="020B0604020202020204" pitchFamily="34" charset="0"/>
                <a:cs typeface="Arial" panose="020B0604020202020204" pitchFamily="34" charset="0"/>
              </a:rPr>
              <a:t>VTIPNOST</a:t>
            </a:r>
            <a:endParaRPr lang="cs-CZ" spc="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ovéPole 21"/>
          <p:cNvSpPr txBox="1"/>
          <p:nvPr/>
        </p:nvSpPr>
        <p:spPr>
          <a:xfrm>
            <a:off x="251520" y="1052736"/>
            <a:ext cx="3336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spc="4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POSTOJ K UPRCHLICKÉ KRIZI</a:t>
            </a:r>
            <a:endParaRPr lang="cs-CZ" sz="1600" b="1" spc="4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556792"/>
            <a:ext cx="1353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UPŘÍMNOST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4168" y="3501008"/>
            <a:ext cx="1897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NEKRADE A NELŽE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3933056"/>
            <a:ext cx="172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ZDRAVÝ ROZ</a:t>
            </a:r>
            <a:r>
              <a:rPr lang="cs-CZ" dirty="0" smtClean="0">
                <a:solidFill>
                  <a:srgbClr val="000000"/>
                </a:solidFill>
              </a:rPr>
              <a:t>U</a:t>
            </a:r>
            <a:r>
              <a:rPr lang="en-US" dirty="0" smtClean="0">
                <a:solidFill>
                  <a:srgbClr val="000000"/>
                </a:solidFill>
              </a:rPr>
              <a:t>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7544" y="2420888"/>
            <a:ext cx="2143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NEJLEPŠÍ PREZIDENT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59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81042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570264" y="6429396"/>
            <a:ext cx="430892" cy="293687"/>
          </a:xfrm>
        </p:spPr>
        <p:txBody>
          <a:bodyPr/>
          <a:lstStyle/>
          <a:p>
            <a:pPr algn="ctr"/>
            <a:fld id="{ECFFA3BA-F2BD-4032-9167-E150972DDF70}" type="slidenum">
              <a:rPr lang="cs-CZ" sz="1400" smtClean="0"/>
              <a:pPr algn="ctr"/>
              <a:t>13</a:t>
            </a:fld>
            <a:endParaRPr lang="cs-CZ" sz="1400" dirty="0"/>
          </a:p>
        </p:txBody>
      </p:sp>
      <p:sp>
        <p:nvSpPr>
          <p:cNvPr id="8" name="Obdélník 7"/>
          <p:cNvSpPr/>
          <p:nvPr/>
        </p:nvSpPr>
        <p:spPr>
          <a:xfrm>
            <a:off x="142844" y="54212"/>
            <a:ext cx="8858312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spc="3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</a:t>
            </a:r>
            <a:r>
              <a:rPr lang="cs-CZ" sz="16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hodnotíte jednotlivé oblasti jeho názorů, chování a jednání </a:t>
            </a:r>
            <a:r>
              <a:rPr lang="cs-CZ" sz="1600" spc="3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exprezidenta Václava Klause?</a:t>
            </a:r>
            <a:endParaRPr lang="cs-CZ" sz="1600" spc="30" noProof="1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Přímá spojovací čára 6"/>
          <p:cNvCxnSpPr/>
          <p:nvPr/>
        </p:nvCxnSpPr>
        <p:spPr>
          <a:xfrm>
            <a:off x="142844" y="6215082"/>
            <a:ext cx="8858312" cy="158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177299" y="6391573"/>
            <a:ext cx="1015094" cy="338554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cs-C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N=3.649</a:t>
            </a:r>
            <a:endParaRPr lang="cs-CZ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060089"/>
              </p:ext>
            </p:extLst>
          </p:nvPr>
        </p:nvGraphicFramePr>
        <p:xfrm>
          <a:off x="142844" y="864624"/>
          <a:ext cx="8893651" cy="4940641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3506986"/>
                <a:gridCol w="1077333"/>
                <a:gridCol w="1077333"/>
                <a:gridCol w="1077333"/>
                <a:gridCol w="1077333"/>
                <a:gridCol w="1077333"/>
              </a:tblGrid>
              <a:tr h="7597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 </a:t>
                      </a:r>
                      <a:endParaRPr lang="cs-CZ" sz="2400" b="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Kladně</a:t>
                      </a:r>
                      <a:r>
                        <a:rPr lang="cs-CZ" sz="1600" b="0" baseline="0" dirty="0" smtClean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</a:t>
                      </a:r>
                      <a:endParaRPr lang="cs-CZ" sz="2400" b="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A7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Spíše</a:t>
                      </a:r>
                      <a:r>
                        <a:rPr lang="cs-CZ" sz="1600" b="0" baseline="0" dirty="0" smtClean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kladně</a:t>
                      </a:r>
                      <a:endParaRPr lang="cs-CZ" sz="2400" b="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Záporně</a:t>
                      </a:r>
                      <a:endParaRPr lang="cs-CZ" sz="2400" b="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Spíše</a:t>
                      </a:r>
                      <a:r>
                        <a:rPr lang="cs-CZ" sz="1600" b="0" baseline="0" dirty="0" smtClean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záporně</a:t>
                      </a:r>
                      <a:endParaRPr lang="cs-CZ" sz="2400" b="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Nevím</a:t>
                      </a:r>
                      <a:endParaRPr lang="cs-CZ" sz="2400" b="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161"/>
                    </a:solidFill>
                  </a:tcPr>
                </a:tc>
              </a:tr>
              <a:tr h="13936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Názory</a:t>
                      </a:r>
                      <a:r>
                        <a:rPr lang="cs-CZ" sz="1600" b="0" baseline="0" dirty="0" smtClean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na „uprchlickou krizi“</a:t>
                      </a:r>
                      <a:endParaRPr lang="cs-CZ" sz="2400" b="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41A7C3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39.5%</a:t>
                      </a:r>
                      <a:endParaRPr lang="cs-CZ" sz="2400" b="1" dirty="0">
                        <a:solidFill>
                          <a:srgbClr val="41A7C3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41A7C3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19.9%</a:t>
                      </a:r>
                      <a:endParaRPr lang="cs-CZ" sz="2400" b="1" dirty="0">
                        <a:solidFill>
                          <a:srgbClr val="41A7C3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22.1%</a:t>
                      </a:r>
                      <a:endParaRPr lang="cs-CZ" sz="2400" b="1" dirty="0">
                        <a:solidFill>
                          <a:srgbClr val="660066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FF505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7.6%</a:t>
                      </a:r>
                      <a:endParaRPr lang="cs-CZ" sz="2400" b="1" dirty="0">
                        <a:solidFill>
                          <a:srgbClr val="FF505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FF505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10.9%</a:t>
                      </a:r>
                      <a:endParaRPr lang="cs-CZ" sz="2400" b="1" dirty="0">
                        <a:solidFill>
                          <a:srgbClr val="FF505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936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Hájení </a:t>
                      </a:r>
                      <a:r>
                        <a:rPr lang="cs-CZ" sz="1600" b="0" dirty="0" smtClean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ekonomických</a:t>
                      </a:r>
                      <a:r>
                        <a:rPr lang="cs-CZ" sz="1600" b="0" baseline="0" dirty="0" smtClean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a národních</a:t>
                      </a:r>
                      <a:endParaRPr lang="cs-CZ" sz="1600" b="0" dirty="0" smtClean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zájmů </a:t>
                      </a:r>
                      <a:r>
                        <a:rPr lang="cs-CZ" sz="1600" b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ČR</a:t>
                      </a:r>
                      <a:endParaRPr lang="cs-CZ" sz="2400" b="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41A7C3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27.1%</a:t>
                      </a:r>
                      <a:endParaRPr lang="cs-CZ" sz="2400" b="1" dirty="0">
                        <a:solidFill>
                          <a:srgbClr val="41A7C3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41A7C3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25.5%</a:t>
                      </a:r>
                      <a:endParaRPr lang="cs-CZ" sz="2400" b="1" dirty="0">
                        <a:solidFill>
                          <a:srgbClr val="41A7C3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24.9%</a:t>
                      </a:r>
                      <a:endParaRPr lang="cs-CZ" sz="2400" b="1" dirty="0">
                        <a:solidFill>
                          <a:srgbClr val="660066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FF505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16.2%</a:t>
                      </a:r>
                      <a:endParaRPr lang="cs-CZ" sz="2400" b="1" dirty="0">
                        <a:solidFill>
                          <a:srgbClr val="FF505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FF505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6.3%</a:t>
                      </a:r>
                      <a:endParaRPr lang="cs-CZ" sz="2400" b="1" dirty="0">
                        <a:solidFill>
                          <a:srgbClr val="FF505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936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Zahraniční politika</a:t>
                      </a:r>
                      <a:endParaRPr lang="cs-CZ" sz="2400" b="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41A7C3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25.3%</a:t>
                      </a:r>
                      <a:endParaRPr lang="cs-CZ" sz="2400" b="1" dirty="0">
                        <a:solidFill>
                          <a:srgbClr val="41A7C3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41A7C3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28.1%</a:t>
                      </a:r>
                      <a:endParaRPr lang="cs-CZ" sz="2400" b="1" dirty="0">
                        <a:solidFill>
                          <a:srgbClr val="41A7C3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24.1%</a:t>
                      </a:r>
                      <a:endParaRPr lang="cs-CZ" sz="2400" b="1" dirty="0">
                        <a:solidFill>
                          <a:srgbClr val="660066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FF505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15.6%</a:t>
                      </a:r>
                      <a:endParaRPr lang="cs-CZ" sz="2400" b="1" dirty="0">
                        <a:solidFill>
                          <a:srgbClr val="FF505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FF505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6.9%</a:t>
                      </a:r>
                      <a:endParaRPr lang="cs-CZ" sz="2400" b="1" dirty="0">
                        <a:solidFill>
                          <a:srgbClr val="FF505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Obrázek 10" descr="sanep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908720"/>
            <a:ext cx="1357322" cy="33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3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0" name="Picture 8"/>
          <p:cNvPicPr>
            <a:picLocks noChangeArrowheads="1"/>
          </p:cNvPicPr>
          <p:nvPr/>
        </p:nvPicPr>
        <p:blipFill>
          <a:blip r:embed="rId2"/>
          <a:srcRect t="11394" r="25577" b="5643"/>
          <a:stretch>
            <a:fillRect/>
          </a:stretch>
        </p:blipFill>
        <p:spPr bwMode="auto">
          <a:xfrm>
            <a:off x="0" y="1643050"/>
            <a:ext cx="2466975" cy="1876425"/>
          </a:xfrm>
          <a:prstGeom prst="rect">
            <a:avLst/>
          </a:prstGeom>
          <a:noFill/>
        </p:spPr>
      </p:pic>
      <p:cxnSp>
        <p:nvCxnSpPr>
          <p:cNvPr id="6" name="Přímá spojovací čára 5"/>
          <p:cNvCxnSpPr/>
          <p:nvPr/>
        </p:nvCxnSpPr>
        <p:spPr>
          <a:xfrm>
            <a:off x="72594" y="785740"/>
            <a:ext cx="9000000" cy="54"/>
          </a:xfrm>
          <a:prstGeom prst="line">
            <a:avLst/>
          </a:prstGeom>
          <a:ln w="444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14" name="Picture 2" descr="sanep panel záhlaví !!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13418" cy="109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7234238" y="2795588"/>
            <a:ext cx="1838325" cy="8001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0350" algn="l"/>
              </a:tabLst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4524" name="Picture 12" descr="gend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571612"/>
            <a:ext cx="619125" cy="171450"/>
          </a:xfrm>
          <a:prstGeom prst="rect">
            <a:avLst/>
          </a:prstGeom>
          <a:noFill/>
        </p:spPr>
      </p:pic>
      <p:pic>
        <p:nvPicPr>
          <p:cNvPr id="64517" name="Picture 5" descr="educat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4570435"/>
            <a:ext cx="876300" cy="180975"/>
          </a:xfrm>
          <a:prstGeom prst="rect">
            <a:avLst/>
          </a:prstGeom>
          <a:noFill/>
        </p:spPr>
      </p:pic>
      <p:pic>
        <p:nvPicPr>
          <p:cNvPr id="64519" name="Picture 7" descr="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3643314"/>
            <a:ext cx="457200" cy="209550"/>
          </a:xfrm>
          <a:prstGeom prst="rect">
            <a:avLst/>
          </a:prstGeom>
          <a:noFill/>
        </p:spPr>
      </p:pic>
      <p:pic>
        <p:nvPicPr>
          <p:cNvPr id="64518" name="Graf 1"/>
          <p:cNvPicPr>
            <a:picLocks noChangeArrowheads="1"/>
          </p:cNvPicPr>
          <p:nvPr/>
        </p:nvPicPr>
        <p:blipFill>
          <a:blip r:embed="rId7"/>
          <a:srcRect r="28441" b="8237"/>
          <a:stretch>
            <a:fillRect/>
          </a:stretch>
        </p:blipFill>
        <p:spPr bwMode="auto">
          <a:xfrm>
            <a:off x="142844" y="3860799"/>
            <a:ext cx="1657351" cy="2854325"/>
          </a:xfrm>
          <a:prstGeom prst="rect">
            <a:avLst/>
          </a:prstGeom>
          <a:noFill/>
        </p:spPr>
      </p:pic>
      <p:pic>
        <p:nvPicPr>
          <p:cNvPr id="64522" name="Picture 10"/>
          <p:cNvPicPr>
            <a:picLocks noChangeArrowheads="1"/>
          </p:cNvPicPr>
          <p:nvPr/>
        </p:nvPicPr>
        <p:blipFill>
          <a:blip r:embed="rId8"/>
          <a:srcRect l="2808" r="45009"/>
          <a:stretch>
            <a:fillRect/>
          </a:stretch>
        </p:blipFill>
        <p:spPr bwMode="auto">
          <a:xfrm>
            <a:off x="3214678" y="1665309"/>
            <a:ext cx="2354263" cy="5147945"/>
          </a:xfrm>
          <a:prstGeom prst="rect">
            <a:avLst/>
          </a:prstGeom>
          <a:noFill/>
        </p:spPr>
      </p:pic>
      <p:pic>
        <p:nvPicPr>
          <p:cNvPr id="64521" name="Picture 9"/>
          <p:cNvPicPr>
            <a:picLocks noChangeArrowheads="1"/>
          </p:cNvPicPr>
          <p:nvPr/>
        </p:nvPicPr>
        <p:blipFill>
          <a:blip r:embed="rId9"/>
          <a:srcRect t="5785"/>
          <a:stretch>
            <a:fillRect/>
          </a:stretch>
        </p:blipFill>
        <p:spPr bwMode="auto">
          <a:xfrm>
            <a:off x="6786578" y="2000240"/>
            <a:ext cx="1776413" cy="2219325"/>
          </a:xfrm>
          <a:prstGeom prst="rect">
            <a:avLst/>
          </a:prstGeom>
          <a:noFill/>
        </p:spPr>
      </p:pic>
      <p:pic>
        <p:nvPicPr>
          <p:cNvPr id="64515" name="Picture 3"/>
          <p:cNvPicPr>
            <a:picLocks noChangeArrowheads="1"/>
          </p:cNvPicPr>
          <p:nvPr/>
        </p:nvPicPr>
        <p:blipFill>
          <a:blip r:embed="rId10"/>
          <a:srcRect l="4173" t="9448" r="33855"/>
          <a:stretch>
            <a:fillRect/>
          </a:stretch>
        </p:blipFill>
        <p:spPr bwMode="auto">
          <a:xfrm>
            <a:off x="6715140" y="4713311"/>
            <a:ext cx="2282825" cy="2073275"/>
          </a:xfrm>
          <a:prstGeom prst="rect">
            <a:avLst/>
          </a:prstGeom>
          <a:noFill/>
        </p:spPr>
      </p:pic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endParaRPr kumimoji="0" 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6850" algn="l"/>
                <a:tab pos="5076825" algn="l"/>
              </a:tabLst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6850" algn="l"/>
                <a:tab pos="5076825" algn="l"/>
              </a:tabLst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endParaRPr kumimoji="0" 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6850" algn="l"/>
                <a:tab pos="5076825" algn="l"/>
              </a:tabLst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75288" algn="l"/>
              </a:tabLst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75288" algn="l"/>
              </a:tabLst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214282" y="742952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4532" name="Rectangle 20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33" name="Rectangle 21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19675" algn="l"/>
              </a:tabLst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19675" algn="l"/>
              </a:tabLst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4523" name="Picture 11" descr="residential are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71802" y="1593871"/>
            <a:ext cx="1152525" cy="219075"/>
          </a:xfrm>
          <a:prstGeom prst="rect">
            <a:avLst/>
          </a:prstGeom>
          <a:noFill/>
        </p:spPr>
      </p:pic>
      <p:pic>
        <p:nvPicPr>
          <p:cNvPr id="64525" name="Picture 13" descr="household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29388" y="1604951"/>
            <a:ext cx="2219325" cy="180975"/>
          </a:xfrm>
          <a:prstGeom prst="rect">
            <a:avLst/>
          </a:prstGeom>
          <a:noFill/>
        </p:spPr>
      </p:pic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0" y="1071546"/>
            <a:ext cx="1495794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34250" algn="l"/>
              </a:tabLst>
            </a:pP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Panel </a:t>
            </a:r>
            <a:r>
              <a:rPr kumimoji="0" lang="cs-CZ" b="1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Book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									</a:t>
            </a:r>
            <a:endParaRPr kumimoji="0" lang="cs-CZ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34250" algn="l"/>
              </a:tabLst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cs-CZ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34250" algn="l"/>
              </a:tabLst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CFFA3BA-F2BD-4032-9167-E150972DDF70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598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/>
          <p:cNvSpPr/>
          <p:nvPr/>
        </p:nvSpPr>
        <p:spPr>
          <a:xfrm>
            <a:off x="0" y="0"/>
            <a:ext cx="4500550" cy="90632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142844" y="5643578"/>
            <a:ext cx="8715436" cy="54"/>
          </a:xfrm>
          <a:prstGeom prst="line">
            <a:avLst/>
          </a:prstGeom>
          <a:ln w="444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502432" y="150112"/>
            <a:ext cx="34166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spc="6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Kontakty</a:t>
            </a:r>
            <a:r>
              <a:rPr lang="cs-CZ" sz="3200" b="1" spc="6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SANEP</a:t>
            </a:r>
            <a:endParaRPr lang="cs-CZ" sz="3200" spc="6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71472" y="1391032"/>
            <a:ext cx="34290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SANEP s.r.o.</a:t>
            </a:r>
          </a:p>
          <a:p>
            <a:r>
              <a:rPr lang="cs-CZ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Cimburkova</a:t>
            </a:r>
            <a:r>
              <a:rPr lang="cs-CZ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258/21</a:t>
            </a:r>
          </a:p>
          <a:p>
            <a:r>
              <a:rPr lang="cs-CZ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Praha 3, Žižkov</a:t>
            </a:r>
          </a:p>
          <a:p>
            <a:r>
              <a:rPr lang="cs-CZ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PSČ 130 00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71472" y="3354823"/>
            <a:ext cx="22525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IČO: 28489667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DIČ: CZ28489667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5117293" y="1391032"/>
            <a:ext cx="37862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Sekretariát:</a:t>
            </a:r>
          </a:p>
          <a:p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Tel: + 420 222 231 560</a:t>
            </a:r>
          </a:p>
          <a:p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Fax: + 420 222 780 409</a:t>
            </a:r>
          </a:p>
          <a:p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cs-CZ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info@sanep.cz 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117293" y="3354823"/>
            <a:ext cx="41433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Oldřich Zajíc</a:t>
            </a:r>
          </a:p>
          <a:p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jednatel a ředitel společnosti</a:t>
            </a:r>
          </a:p>
          <a:p>
            <a:r>
              <a:rPr lang="cs-CZ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zajic</a:t>
            </a:r>
            <a:r>
              <a:rPr lang="cs-CZ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cs-CZ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sanep.cz</a:t>
            </a:r>
            <a:endParaRPr lang="cs-CZ" sz="2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Tel.: + 420 602 538 278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zdenek\Desktop\M Sanep\REKLAMA\mladfrontaobchodafinance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2754" y="114147"/>
            <a:ext cx="2310925" cy="872047"/>
          </a:xfrm>
          <a:prstGeom prst="rect">
            <a:avLst/>
          </a:prstGeom>
          <a:noFill/>
        </p:spPr>
      </p:pic>
      <p:sp>
        <p:nvSpPr>
          <p:cNvPr id="16" name="Obdélník 15"/>
          <p:cNvSpPr/>
          <p:nvPr/>
        </p:nvSpPr>
        <p:spPr>
          <a:xfrm>
            <a:off x="502432" y="5181912"/>
            <a:ext cx="80555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Průzkum zpracoval analytický tým společnosti SANEP a Oldřich Zajíc</a:t>
            </a:r>
            <a:endParaRPr lang="cs-C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Obrázek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872" y="5877272"/>
            <a:ext cx="1964535" cy="78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CFFA3BA-F2BD-4032-9167-E150972DDF70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118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81042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570264" y="6429396"/>
            <a:ext cx="430892" cy="293687"/>
          </a:xfrm>
        </p:spPr>
        <p:txBody>
          <a:bodyPr/>
          <a:lstStyle/>
          <a:p>
            <a:pPr algn="ctr"/>
            <a:fld id="{ECFFA3BA-F2BD-4032-9167-E150972DDF70}" type="slidenum">
              <a:rPr lang="cs-CZ" sz="1400" smtClean="0"/>
              <a:pPr algn="ctr"/>
              <a:t>2</a:t>
            </a:fld>
            <a:endParaRPr lang="cs-CZ" sz="1400" dirty="0"/>
          </a:p>
        </p:txBody>
      </p:sp>
      <p:cxnSp>
        <p:nvCxnSpPr>
          <p:cNvPr id="9" name="Přímá spojovací čára 6"/>
          <p:cNvCxnSpPr/>
          <p:nvPr/>
        </p:nvCxnSpPr>
        <p:spPr>
          <a:xfrm>
            <a:off x="142844" y="6215082"/>
            <a:ext cx="8858312" cy="158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 descr="sanep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3339" y="6429396"/>
            <a:ext cx="1357322" cy="3366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35696" y="2492896"/>
            <a:ext cx="564770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HODNOCENÍ PREZIDENTA </a:t>
            </a:r>
          </a:p>
          <a:p>
            <a:pPr algn="ctr"/>
            <a:r>
              <a:rPr lang="cs-CZ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MILOŠE ZEMANA</a:t>
            </a:r>
          </a:p>
          <a:p>
            <a:pPr algn="ctr"/>
            <a:r>
              <a:rPr lang="cs-CZ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Únor 2016</a:t>
            </a:r>
            <a:endParaRPr lang="cs-CZ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0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ulk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084185"/>
              </p:ext>
            </p:extLst>
          </p:nvPr>
        </p:nvGraphicFramePr>
        <p:xfrm>
          <a:off x="72594" y="764705"/>
          <a:ext cx="9000000" cy="4972392"/>
        </p:xfrm>
        <a:graphic>
          <a:graphicData uri="http://schemas.openxmlformats.org/drawingml/2006/table">
            <a:tbl>
              <a:tblPr bandCol="1">
                <a:tableStyleId>{7DF18680-E054-41AD-8BC1-D1AEF772440D}</a:tableStyleId>
              </a:tblPr>
              <a:tblGrid>
                <a:gridCol w="2467742"/>
                <a:gridCol w="6532258"/>
              </a:tblGrid>
              <a:tr h="3537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kern="1200" spc="60" baseline="0" noProof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TÉMA PRŮZKUMU:</a:t>
                      </a:r>
                      <a:endParaRPr lang="cs-CZ" sz="1000" spc="60" baseline="0" noProof="1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spc="60" baseline="0" noProof="1" smtClean="0">
                          <a:solidFill>
                            <a:srgbClr val="558ED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Hodnocení prezidenta Miloše Zemana – únor 2016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1881">
                <a:tc>
                  <a:txBody>
                    <a:bodyPr/>
                    <a:lstStyle/>
                    <a:p>
                      <a:pPr algn="l"/>
                      <a:r>
                        <a:rPr lang="cs-CZ" sz="1000" kern="1200" spc="60" baseline="0" noProof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REALIZÁTOR:</a:t>
                      </a:r>
                      <a:endParaRPr lang="cs-CZ" sz="1000" spc="60" baseline="0" noProof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spc="60" baseline="0" noProof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SANEP s.r.o.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1881">
                <a:tc>
                  <a:txBody>
                    <a:bodyPr/>
                    <a:lstStyle/>
                    <a:p>
                      <a:pPr algn="l"/>
                      <a:r>
                        <a:rPr lang="cs-CZ" sz="1000" kern="1200" spc="60" baseline="0" noProof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VÝBĚR RESPONDENTŮ:</a:t>
                      </a:r>
                      <a:endParaRPr lang="cs-CZ" sz="1000" spc="60" baseline="0" noProof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kern="1200" spc="60" baseline="0" noProof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kvótní výběr</a:t>
                      </a:r>
                      <a:endParaRPr lang="cs-CZ" sz="1100" spc="60" baseline="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1881">
                <a:tc>
                  <a:txBody>
                    <a:bodyPr/>
                    <a:lstStyle/>
                    <a:p>
                      <a:pPr algn="l"/>
                      <a:r>
                        <a:rPr lang="cs-CZ" sz="1000" kern="1200" spc="60" baseline="0" noProof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 OTÁZEK:</a:t>
                      </a:r>
                      <a:endParaRPr lang="cs-CZ" sz="1000" spc="60" baseline="0" noProof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kern="1200" spc="60" baseline="0" noProof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multiplechoice</a:t>
                      </a:r>
                      <a:endParaRPr lang="cs-CZ" sz="1100" spc="60" baseline="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97725">
                <a:tc>
                  <a:txBody>
                    <a:bodyPr/>
                    <a:lstStyle/>
                    <a:p>
                      <a:pPr algn="l"/>
                      <a:r>
                        <a:rPr lang="cs-CZ" sz="1000" kern="1200" spc="60" baseline="0" noProof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REPREZENTATIVITA:</a:t>
                      </a:r>
                      <a:endParaRPr lang="cs-CZ" sz="1000" spc="60" baseline="0" noProof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kern="1200" noProof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 věku 18+let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i="1" kern="1200" noProof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Reprezentativní vzorek odpovídá sociodemografickému rozložení obyvatel ČR dle údajů Českého statistického úřadu</a:t>
                      </a:r>
                      <a:r>
                        <a:rPr lang="en-US" sz="1100" i="1" kern="1200" noProof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cs-CZ" sz="1100" i="1" noProof="1" smtClean="0"/>
                    </a:p>
                    <a:p>
                      <a:pPr algn="l"/>
                      <a:endParaRPr lang="cs-CZ" sz="1100" i="1" spc="60" baseline="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91222">
                <a:tc>
                  <a:txBody>
                    <a:bodyPr/>
                    <a:lstStyle/>
                    <a:p>
                      <a:pPr algn="l"/>
                      <a:r>
                        <a:rPr lang="cs-CZ" sz="1000" kern="1200" spc="60" baseline="0" noProof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VELIKOST REPREZENTATIVNÍHO VZORKU:</a:t>
                      </a:r>
                      <a:endParaRPr lang="cs-CZ" sz="1000" spc="60" baseline="0" noProof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b="0" i="0" kern="1200" noProof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N=3.649</a:t>
                      </a:r>
                    </a:p>
                    <a:p>
                      <a:r>
                        <a:rPr lang="cs-CZ" sz="1100" i="1" kern="1200" noProof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Celkově se průzkumu společnosti SANEP zúčastnilo v rámci respondentního panelu více jak 220 tisíc registrovaných uživatelů, 21.743 dotázaných. </a:t>
                      </a:r>
                    </a:p>
                    <a:p>
                      <a:endParaRPr lang="cs-CZ" sz="1100" i="1" kern="1200" spc="60" baseline="0" noProof="1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3733">
                <a:tc>
                  <a:txBody>
                    <a:bodyPr/>
                    <a:lstStyle/>
                    <a:p>
                      <a:pPr algn="l"/>
                      <a:r>
                        <a:rPr lang="cs-CZ" sz="1000" kern="1200" spc="60" baseline="0" noProof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PRŮBĚH PRŮZKUMU:</a:t>
                      </a:r>
                      <a:endParaRPr lang="cs-CZ" sz="1000" spc="60" baseline="0" noProof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spc="60" baseline="0" noProof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2.- 9.2.2016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6857">
                <a:tc>
                  <a:txBody>
                    <a:bodyPr/>
                    <a:lstStyle/>
                    <a:p>
                      <a:pPr algn="l"/>
                      <a:r>
                        <a:rPr lang="cs-CZ" sz="1000" kern="1200" spc="60" baseline="0" noProof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POUŽITÁ METODIKA PRŮZKUMU:</a:t>
                      </a:r>
                      <a:endParaRPr lang="cs-CZ" sz="1000" spc="60" baseline="0" noProof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kern="1200" spc="60" baseline="0" noProof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internetový CAWI on/off-line průzkum</a:t>
                      </a:r>
                      <a:endParaRPr lang="cs-CZ" sz="1100" spc="60" baseline="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9689">
                <a:tc>
                  <a:txBody>
                    <a:bodyPr/>
                    <a:lstStyle/>
                    <a:p>
                      <a:pPr algn="l"/>
                      <a:r>
                        <a:rPr lang="cs-CZ" sz="1000" kern="1200" spc="60" baseline="0" noProof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POUŽITÉ KVÓTY:</a:t>
                      </a:r>
                      <a:endParaRPr lang="cs-CZ" sz="1000" spc="60" baseline="0" noProof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kern="1200" spc="60" baseline="0" noProof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věk, pohlaví, bydliště, vzdělání</a:t>
                      </a:r>
                      <a:endParaRPr lang="cs-CZ" sz="1100" spc="60" baseline="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1881">
                <a:tc>
                  <a:txBody>
                    <a:bodyPr/>
                    <a:lstStyle/>
                    <a:p>
                      <a:pPr algn="l"/>
                      <a:r>
                        <a:rPr lang="cs-CZ" sz="1000" kern="1200" spc="60" baseline="0" noProof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STATISTICKÁ ODCHYLKA:</a:t>
                      </a:r>
                      <a:endParaRPr lang="cs-CZ" sz="1000" spc="60" baseline="0" noProof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kern="1200" spc="60" baseline="0" noProof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+- 2,5%</a:t>
                      </a:r>
                      <a:endParaRPr lang="cs-CZ" sz="1100" spc="60" baseline="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1881">
                <a:tc>
                  <a:txBody>
                    <a:bodyPr/>
                    <a:lstStyle/>
                    <a:p>
                      <a:pPr algn="l"/>
                      <a:r>
                        <a:rPr lang="cs-CZ" sz="1000" kern="1200" spc="60" baseline="0" noProof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KONTROLA VZORKU:</a:t>
                      </a:r>
                      <a:endParaRPr lang="cs-CZ" sz="1000" spc="60" baseline="0" noProof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kern="1200" spc="60" baseline="0" noProof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triangulační datová metodika</a:t>
                      </a:r>
                      <a:endParaRPr lang="cs-CZ" sz="1100" spc="60" baseline="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6" name="Přímá spojovací čára 5"/>
          <p:cNvCxnSpPr/>
          <p:nvPr/>
        </p:nvCxnSpPr>
        <p:spPr>
          <a:xfrm>
            <a:off x="72594" y="620688"/>
            <a:ext cx="9000000" cy="54"/>
          </a:xfrm>
          <a:prstGeom prst="line">
            <a:avLst/>
          </a:prstGeom>
          <a:ln w="444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0" y="66690"/>
            <a:ext cx="914400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cs-CZ" sz="2800" spc="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METODOLOGIE</a:t>
            </a:r>
            <a:endParaRPr lang="cs-CZ" sz="2800" spc="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 descr="sanep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3339" y="6453336"/>
            <a:ext cx="1357322" cy="336616"/>
          </a:xfrm>
          <a:prstGeom prst="rect">
            <a:avLst/>
          </a:prstGeo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A3BA-F2BD-4032-9167-E150972DDF70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928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Přímá spojovací čára 5"/>
          <p:cNvCxnSpPr/>
          <p:nvPr/>
        </p:nvCxnSpPr>
        <p:spPr>
          <a:xfrm>
            <a:off x="72594" y="857178"/>
            <a:ext cx="9000000" cy="54"/>
          </a:xfrm>
          <a:prstGeom prst="line">
            <a:avLst/>
          </a:prstGeom>
          <a:ln w="444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CFFA3BA-F2BD-4032-9167-E150972DDF70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2500298" y="285728"/>
            <a:ext cx="6072230" cy="29319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cs-CZ" sz="2400" b="1" i="0" strike="noStrike" kern="1200" cap="none" spc="200" normalizeH="0" noProof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METODOLOGIE</a:t>
            </a:r>
            <a:endParaRPr kumimoji="0" lang="cs-CZ" sz="2000" b="1" i="0" strike="noStrike" kern="1200" cap="none" spc="200" normalizeH="0" noProof="1">
              <a:ln>
                <a:noFill/>
              </a:ln>
              <a:solidFill>
                <a:schemeClr val="bg1">
                  <a:lumMod val="75000"/>
                </a:schemeClr>
              </a:solidFill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Obrázek 7" descr="sanep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5" y="214290"/>
            <a:ext cx="1743708" cy="432440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685001"/>
              </p:ext>
            </p:extLst>
          </p:nvPr>
        </p:nvGraphicFramePr>
        <p:xfrm>
          <a:off x="251520" y="1052736"/>
          <a:ext cx="2016224" cy="128386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008112"/>
                <a:gridCol w="1008112"/>
              </a:tblGrid>
              <a:tr h="30603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POHLAVÍ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MUŽI</a:t>
                      </a:r>
                      <a:endParaRPr lang="en-US" sz="1400" dirty="0"/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48,9%</a:t>
                      </a:r>
                      <a:endParaRPr lang="en-US" sz="1400" dirty="0"/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ŽENY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51,1%</a:t>
                      </a:r>
                      <a:endParaRPr lang="en-US" sz="1400" dirty="0"/>
                    </a:p>
                  </a:txBody>
                  <a:tcPr/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CELKEM</a:t>
                      </a:r>
                      <a:endParaRPr lang="en-US" sz="1400" dirty="0"/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100%</a:t>
                      </a:r>
                      <a:endParaRPr lang="en-US" sz="1400" dirty="0"/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975403"/>
              </p:ext>
            </p:extLst>
          </p:nvPr>
        </p:nvGraphicFramePr>
        <p:xfrm>
          <a:off x="2483768" y="1052736"/>
          <a:ext cx="2016224" cy="248992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008112"/>
                <a:gridCol w="1008112"/>
              </a:tblGrid>
              <a:tr h="82995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VĚK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66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18-29</a:t>
                      </a:r>
                    </a:p>
                  </a:txBody>
                  <a:tcPr>
                    <a:solidFill>
                      <a:srgbClr val="4CCC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20,3%</a:t>
                      </a:r>
                      <a:endParaRPr lang="en-US" sz="1400" dirty="0"/>
                    </a:p>
                  </a:txBody>
                  <a:tcPr>
                    <a:solidFill>
                      <a:srgbClr val="4CCCE3">
                        <a:alpha val="20000"/>
                      </a:srgbClr>
                    </a:solidFill>
                  </a:tcPr>
                </a:tc>
              </a:tr>
              <a:tr h="2766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30-44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28,4%</a:t>
                      </a:r>
                      <a:endParaRPr lang="en-US" sz="1400" dirty="0"/>
                    </a:p>
                  </a:txBody>
                  <a:tcPr/>
                </a:tc>
              </a:tr>
              <a:tr h="2766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45-59</a:t>
                      </a:r>
                    </a:p>
                  </a:txBody>
                  <a:tcPr>
                    <a:solidFill>
                      <a:srgbClr val="4CCC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23,2%</a:t>
                      </a:r>
                      <a:endParaRPr lang="en-US" sz="1400" dirty="0"/>
                    </a:p>
                  </a:txBody>
                  <a:tcPr>
                    <a:solidFill>
                      <a:srgbClr val="4CCCE3">
                        <a:alpha val="20000"/>
                      </a:srgbClr>
                    </a:solidFill>
                  </a:tcPr>
                </a:tc>
              </a:tr>
              <a:tr h="2766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60+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28,1%</a:t>
                      </a:r>
                      <a:endParaRPr lang="en-US" sz="1400" dirty="0"/>
                    </a:p>
                  </a:txBody>
                  <a:tcPr/>
                </a:tc>
              </a:tr>
              <a:tr h="35632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CELKEM</a:t>
                      </a:r>
                      <a:endParaRPr lang="en-US" sz="1400" dirty="0"/>
                    </a:p>
                  </a:txBody>
                  <a:tcPr>
                    <a:solidFill>
                      <a:srgbClr val="4CCC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100%</a:t>
                      </a:r>
                      <a:endParaRPr lang="en-US" sz="1400" dirty="0"/>
                    </a:p>
                  </a:txBody>
                  <a:tcPr>
                    <a:solidFill>
                      <a:srgbClr val="4CCCE3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865172"/>
              </p:ext>
            </p:extLst>
          </p:nvPr>
        </p:nvGraphicFramePr>
        <p:xfrm>
          <a:off x="251520" y="2636912"/>
          <a:ext cx="2016224" cy="403244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303219"/>
                <a:gridCol w="713005"/>
              </a:tblGrid>
              <a:tr h="60486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PŘÍJEM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568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0-20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err="1" smtClean="0"/>
                        <a:t>tis.Kč</a:t>
                      </a:r>
                      <a:endParaRPr lang="en-US" sz="1400" dirty="0" smtClean="0"/>
                    </a:p>
                  </a:txBody>
                  <a:tcPr>
                    <a:solidFill>
                      <a:srgbClr val="9DE20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62,4%</a:t>
                      </a:r>
                      <a:endParaRPr lang="en-US" sz="1400" dirty="0"/>
                    </a:p>
                  </a:txBody>
                  <a:tcPr>
                    <a:solidFill>
                      <a:srgbClr val="9DE204">
                        <a:alpha val="20000"/>
                      </a:srgbClr>
                    </a:solidFill>
                  </a:tcPr>
                </a:tc>
              </a:tr>
              <a:tr h="8568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20-50 </a:t>
                      </a:r>
                      <a:r>
                        <a:rPr lang="en-US" sz="1400" dirty="0" err="1" smtClean="0"/>
                        <a:t>tis.Kč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35,1%</a:t>
                      </a:r>
                      <a:endParaRPr lang="en-US" sz="1400" dirty="0"/>
                    </a:p>
                  </a:txBody>
                  <a:tcPr/>
                </a:tc>
              </a:tr>
              <a:tr h="8568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50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tis.Kč</a:t>
                      </a:r>
                      <a:r>
                        <a:rPr lang="en-US" sz="1400" baseline="0" dirty="0" smtClean="0"/>
                        <a:t> a </a:t>
                      </a:r>
                      <a:r>
                        <a:rPr lang="en-US" sz="1400" baseline="0" dirty="0" err="1" smtClean="0"/>
                        <a:t>více</a:t>
                      </a:r>
                      <a:endParaRPr lang="en-US" sz="1400" dirty="0" smtClean="0"/>
                    </a:p>
                  </a:txBody>
                  <a:tcPr>
                    <a:solidFill>
                      <a:srgbClr val="9DE20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2,5%</a:t>
                      </a:r>
                      <a:endParaRPr lang="en-US" sz="1400" dirty="0"/>
                    </a:p>
                  </a:txBody>
                  <a:tcPr>
                    <a:solidFill>
                      <a:srgbClr val="9DE204">
                        <a:alpha val="20000"/>
                      </a:srgbClr>
                    </a:solidFill>
                  </a:tcPr>
                </a:tc>
              </a:tr>
              <a:tr h="856895"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CELKEM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100%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400939"/>
              </p:ext>
            </p:extLst>
          </p:nvPr>
        </p:nvGraphicFramePr>
        <p:xfrm>
          <a:off x="2483768" y="3861048"/>
          <a:ext cx="2016224" cy="280831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08112"/>
                <a:gridCol w="1008112"/>
              </a:tblGrid>
              <a:tr h="10912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VZDĚLÁNÍ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2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kern="1200" dirty="0" smtClean="0">
                          <a:effectLst/>
                        </a:rPr>
                        <a:t>základní + SŠ bez maturity</a:t>
                      </a:r>
                      <a:r>
                        <a:rPr lang="cs-CZ" sz="1200" dirty="0" smtClean="0">
                          <a:effectLst/>
                        </a:rPr>
                        <a:t> </a:t>
                      </a:r>
                      <a:endParaRPr lang="en-US" sz="1200" dirty="0" smtClean="0"/>
                    </a:p>
                  </a:txBody>
                  <a:tcP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54,6%</a:t>
                      </a:r>
                      <a:endParaRPr lang="en-US" sz="1400" dirty="0"/>
                    </a:p>
                  </a:txBody>
                  <a:tcPr>
                    <a:solidFill>
                      <a:srgbClr val="0000FF">
                        <a:alpha val="20000"/>
                      </a:srgbClr>
                    </a:solidFill>
                  </a:tcPr>
                </a:tc>
              </a:tr>
              <a:tr h="492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kern="1200" dirty="0" smtClean="0">
                          <a:effectLst/>
                        </a:rPr>
                        <a:t>SŠ s maturitou</a:t>
                      </a:r>
                      <a:r>
                        <a:rPr lang="cs-CZ" sz="1200" dirty="0" smtClean="0">
                          <a:effectLst/>
                        </a:rPr>
                        <a:t> 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31,1%</a:t>
                      </a:r>
                      <a:endParaRPr lang="en-US" sz="1400" dirty="0"/>
                    </a:p>
                  </a:txBody>
                  <a:tcPr/>
                </a:tc>
              </a:tr>
              <a:tr h="3664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VŠ</a:t>
                      </a:r>
                    </a:p>
                  </a:txBody>
                  <a:tcP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14,3%</a:t>
                      </a:r>
                      <a:endParaRPr lang="en-US" sz="1400" dirty="0"/>
                    </a:p>
                  </a:txBody>
                  <a:tcPr>
                    <a:solidFill>
                      <a:srgbClr val="0000FF">
                        <a:alpha val="20000"/>
                      </a:srgbClr>
                    </a:solidFill>
                  </a:tcPr>
                </a:tc>
              </a:tr>
              <a:tr h="3664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CELKEM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100%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663913"/>
              </p:ext>
            </p:extLst>
          </p:nvPr>
        </p:nvGraphicFramePr>
        <p:xfrm>
          <a:off x="5004048" y="1052736"/>
          <a:ext cx="3816424" cy="5616621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908212"/>
                <a:gridCol w="1908212"/>
              </a:tblGrid>
              <a:tr h="416046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VELIKOST MÍSTA</a:t>
                      </a:r>
                      <a:r>
                        <a:rPr lang="en-US" baseline="0" dirty="0" smtClean="0"/>
                        <a:t> BYDLIŠTĚ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670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Praha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12,1%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</a:tr>
              <a:tr h="34670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Středočeský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12.3%</a:t>
                      </a:r>
                      <a:endParaRPr lang="en-US" sz="1400" dirty="0"/>
                    </a:p>
                  </a:txBody>
                  <a:tcPr/>
                </a:tc>
              </a:tr>
              <a:tr h="34670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Ústecký</a:t>
                      </a:r>
                      <a:endParaRPr lang="en-US" sz="1400" dirty="0"/>
                    </a:p>
                  </a:txBody>
                  <a:tcPr>
                    <a:solidFill>
                      <a:srgbClr val="A6A6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7,3%</a:t>
                      </a:r>
                      <a:endParaRPr lang="en-US" sz="1400" dirty="0"/>
                    </a:p>
                  </a:txBody>
                  <a:tcPr>
                    <a:solidFill>
                      <a:srgbClr val="A6A6A6">
                        <a:alpha val="20000"/>
                      </a:srgbClr>
                    </a:solidFill>
                  </a:tcPr>
                </a:tc>
              </a:tr>
              <a:tr h="34670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Plzeňský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5,2%</a:t>
                      </a:r>
                      <a:endParaRPr lang="en-US" sz="1400" dirty="0"/>
                    </a:p>
                  </a:txBody>
                  <a:tcPr/>
                </a:tc>
              </a:tr>
              <a:tr h="34670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Královéhradecký</a:t>
                      </a:r>
                      <a:endParaRPr lang="en-US" sz="1400" dirty="0"/>
                    </a:p>
                  </a:txBody>
                  <a:tcPr>
                    <a:solidFill>
                      <a:srgbClr val="A6A6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5,1%</a:t>
                      </a:r>
                      <a:endParaRPr lang="en-US" sz="1400" dirty="0"/>
                    </a:p>
                  </a:txBody>
                  <a:tcPr>
                    <a:solidFill>
                      <a:srgbClr val="A6A6A6">
                        <a:alpha val="20000"/>
                      </a:srgbClr>
                    </a:solidFill>
                  </a:tcPr>
                </a:tc>
              </a:tr>
              <a:tr h="34670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Vysočina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4,7%</a:t>
                      </a:r>
                      <a:endParaRPr lang="en-US" sz="1400" dirty="0"/>
                    </a:p>
                  </a:txBody>
                  <a:tcPr/>
                </a:tc>
              </a:tr>
              <a:tr h="34670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Moravskoslezský</a:t>
                      </a:r>
                      <a:endParaRPr lang="en-US" sz="1400" dirty="0"/>
                    </a:p>
                  </a:txBody>
                  <a:tcPr>
                    <a:solidFill>
                      <a:srgbClr val="A6A6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11,9%</a:t>
                      </a:r>
                      <a:endParaRPr lang="en-US" sz="1400" dirty="0"/>
                    </a:p>
                  </a:txBody>
                  <a:tcPr>
                    <a:solidFill>
                      <a:srgbClr val="A6A6A6">
                        <a:alpha val="20000"/>
                      </a:srgbClr>
                    </a:solidFill>
                  </a:tcPr>
                </a:tc>
              </a:tr>
              <a:tr h="34670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Jihomoravský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11,7%</a:t>
                      </a:r>
                      <a:endParaRPr lang="en-US" sz="1400" dirty="0"/>
                    </a:p>
                  </a:txBody>
                  <a:tcPr/>
                </a:tc>
              </a:tr>
              <a:tr h="34670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Liberecký</a:t>
                      </a:r>
                      <a:endParaRPr lang="en-US" sz="1400" dirty="0"/>
                    </a:p>
                  </a:txBody>
                  <a:tcPr>
                    <a:solidFill>
                      <a:srgbClr val="A6A6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4,3%</a:t>
                      </a:r>
                      <a:endParaRPr lang="en-US" sz="1400" dirty="0"/>
                    </a:p>
                  </a:txBody>
                  <a:tcPr>
                    <a:solidFill>
                      <a:srgbClr val="A6A6A6">
                        <a:alpha val="20000"/>
                      </a:srgbClr>
                    </a:solidFill>
                  </a:tcPr>
                </a:tc>
              </a:tr>
              <a:tr h="34670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Karlovarský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2,8%</a:t>
                      </a:r>
                      <a:endParaRPr lang="en-US" sz="1400" dirty="0"/>
                    </a:p>
                  </a:txBody>
                  <a:tcPr/>
                </a:tc>
              </a:tr>
              <a:tr h="34670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Jihočeský</a:t>
                      </a:r>
                      <a:endParaRPr lang="en-US" sz="1400" dirty="0"/>
                    </a:p>
                  </a:txBody>
                  <a:tcPr>
                    <a:solidFill>
                      <a:srgbClr val="A6A6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5,8%</a:t>
                      </a:r>
                      <a:endParaRPr lang="en-US" sz="1400" dirty="0"/>
                    </a:p>
                  </a:txBody>
                  <a:tcPr>
                    <a:solidFill>
                      <a:srgbClr val="A6A6A6">
                        <a:alpha val="20000"/>
                      </a:srgbClr>
                    </a:solidFill>
                  </a:tcPr>
                </a:tc>
              </a:tr>
              <a:tr h="34670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Pardubický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4,9%</a:t>
                      </a:r>
                      <a:endParaRPr lang="en-US" sz="1400" dirty="0"/>
                    </a:p>
                  </a:txBody>
                  <a:tcPr/>
                </a:tc>
              </a:tr>
              <a:tr h="34670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Olomoucký</a:t>
                      </a:r>
                      <a:endParaRPr lang="en-US" sz="1400" dirty="0"/>
                    </a:p>
                  </a:txBody>
                  <a:tcPr>
                    <a:solidFill>
                      <a:srgbClr val="A6A6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6,3%</a:t>
                      </a:r>
                      <a:endParaRPr lang="en-US" sz="1400" dirty="0"/>
                    </a:p>
                  </a:txBody>
                  <a:tcPr>
                    <a:solidFill>
                      <a:srgbClr val="A6A6A6">
                        <a:alpha val="20000"/>
                      </a:srgbClr>
                    </a:solidFill>
                  </a:tcPr>
                </a:tc>
              </a:tr>
              <a:tr h="34670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Zlínský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5,6%</a:t>
                      </a:r>
                      <a:endParaRPr lang="en-US" sz="1400" dirty="0"/>
                    </a:p>
                  </a:txBody>
                  <a:tcPr/>
                </a:tc>
              </a:tr>
              <a:tr h="34670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ČR </a:t>
                      </a:r>
                      <a:r>
                        <a:rPr lang="en-US" sz="1400" dirty="0" err="1" smtClean="0"/>
                        <a:t>celkem</a:t>
                      </a:r>
                      <a:endParaRPr lang="en-US" sz="1400" dirty="0"/>
                    </a:p>
                  </a:txBody>
                  <a:tcPr>
                    <a:solidFill>
                      <a:srgbClr val="A6A6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100%</a:t>
                      </a:r>
                      <a:endParaRPr lang="en-US" sz="1400" dirty="0"/>
                    </a:p>
                  </a:txBody>
                  <a:tcPr>
                    <a:solidFill>
                      <a:srgbClr val="A6A6A6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025" name="Picture 1" descr="800px-Kraj_Hlavni_mesto_Prah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84784"/>
            <a:ext cx="504056" cy="28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Obrázek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381328"/>
            <a:ext cx="518715" cy="25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800px-Stredocesky_kraj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44824"/>
            <a:ext cx="503437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800px-Ustecky_kraj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132856"/>
            <a:ext cx="508372" cy="29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800px-Plzensky_kraj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92896"/>
            <a:ext cx="504056" cy="28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800px-Kralovehradecky_kraj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883746"/>
            <a:ext cx="504057" cy="28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800px-Kraj_Vysocin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12976"/>
            <a:ext cx="475572" cy="272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800px-Moravskoslezsky_kraj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73016"/>
            <a:ext cx="504056" cy="28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800px-Jihomoravsky_kraj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33056"/>
            <a:ext cx="504056" cy="28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800px-Liberecky_kraj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4251898"/>
            <a:ext cx="504056" cy="28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 descr="800px-Karlovarsky_kraj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4611878"/>
            <a:ext cx="504057" cy="28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800px-Jihocesky_kraj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941168"/>
            <a:ext cx="504056" cy="28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800px-Pardubicky_kraj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301208"/>
            <a:ext cx="485198" cy="27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 descr="800px-Olomoucky_kraj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661248"/>
            <a:ext cx="504056" cy="28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 descr="800px-Zlinsky_kraj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021288"/>
            <a:ext cx="504056" cy="28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Obdélník 1"/>
          <p:cNvSpPr/>
          <p:nvPr/>
        </p:nvSpPr>
        <p:spPr>
          <a:xfrm>
            <a:off x="0" y="0"/>
            <a:ext cx="9144000" cy="81042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Arial"/>
                <a:cs typeface="Arial"/>
              </a:rPr>
              <a:t>METODOLOGIE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182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81042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570264" y="6429396"/>
            <a:ext cx="430892" cy="293687"/>
          </a:xfrm>
        </p:spPr>
        <p:txBody>
          <a:bodyPr/>
          <a:lstStyle/>
          <a:p>
            <a:pPr algn="ctr"/>
            <a:fld id="{ECFFA3BA-F2BD-4032-9167-E150972DDF70}" type="slidenum">
              <a:rPr lang="cs-CZ" sz="1400" smtClean="0"/>
              <a:pPr algn="ctr"/>
              <a:t>5</a:t>
            </a:fld>
            <a:endParaRPr lang="cs-CZ" sz="1400" dirty="0"/>
          </a:p>
        </p:txBody>
      </p:sp>
      <p:sp>
        <p:nvSpPr>
          <p:cNvPr id="8" name="Obdélník 7"/>
          <p:cNvSpPr/>
          <p:nvPr/>
        </p:nvSpPr>
        <p:spPr>
          <a:xfrm>
            <a:off x="142844" y="54212"/>
            <a:ext cx="88583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600" spc="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KOMENTÁŘ</a:t>
            </a:r>
            <a:endParaRPr lang="cs-CZ" sz="1600" spc="50" noProof="1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Přímá spojovací čára 6"/>
          <p:cNvCxnSpPr/>
          <p:nvPr/>
        </p:nvCxnSpPr>
        <p:spPr>
          <a:xfrm>
            <a:off x="142844" y="6215082"/>
            <a:ext cx="8858312" cy="158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 descr="sanep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3339" y="6429396"/>
            <a:ext cx="1357322" cy="3366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9512" y="980728"/>
            <a:ext cx="8712968" cy="4832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>
                <a:latin typeface="Verdana"/>
                <a:cs typeface="Verdana"/>
              </a:rPr>
              <a:t>Prezident Miloš Zeman </a:t>
            </a:r>
            <a:r>
              <a:rPr lang="cs-CZ" sz="1600" b="1" dirty="0" smtClean="0">
                <a:latin typeface="Verdana"/>
                <a:cs typeface="Verdana"/>
              </a:rPr>
              <a:t>získává stále větší podporu široké veřejnosti za svůj postoj k uprchlické krizi a hájení národních zájmů. Kladně jej jako prezidenta hodnotí více jak 70% Čechů. Za své postoje k uprchlické krizi a zahraniční politice je převážně kladně hodnocen i exprezident Václav Klaus.</a:t>
            </a:r>
            <a:endParaRPr lang="cs-CZ" sz="1600" dirty="0">
              <a:latin typeface="Verdana"/>
              <a:cs typeface="Verdana"/>
            </a:endParaRPr>
          </a:p>
          <a:p>
            <a:r>
              <a:rPr lang="cs-CZ" sz="1200" b="1" dirty="0"/>
              <a:t> </a:t>
            </a:r>
            <a:endParaRPr lang="cs-CZ" sz="1200" dirty="0"/>
          </a:p>
          <a:p>
            <a:pPr marL="171450" indent="-171450">
              <a:buFont typeface="Wingdings" charset="2"/>
              <a:buChar char="ü"/>
            </a:pPr>
            <a:r>
              <a:rPr lang="cs-CZ" sz="1200" b="1" dirty="0" smtClean="0">
                <a:latin typeface="Verdana"/>
                <a:cs typeface="Verdana"/>
              </a:rPr>
              <a:t>Téměř po třech letech po svém nástupu do </a:t>
            </a:r>
            <a:r>
              <a:rPr lang="cs-CZ" sz="1200" b="1" dirty="0">
                <a:latin typeface="Verdana"/>
                <a:cs typeface="Verdana"/>
              </a:rPr>
              <a:t>prezidentského úřadu </a:t>
            </a:r>
            <a:r>
              <a:rPr lang="cs-CZ" sz="1200" b="1" dirty="0" smtClean="0">
                <a:latin typeface="Verdana"/>
                <a:cs typeface="Verdana"/>
              </a:rPr>
              <a:t>se Miloši Zemanovi daří získávat stále větší veřejnou podporu. Aktuálně </a:t>
            </a:r>
            <a:r>
              <a:rPr lang="cs-CZ" sz="1200" b="1" dirty="0" smtClean="0">
                <a:latin typeface="Verdana"/>
                <a:cs typeface="Verdana"/>
              </a:rPr>
              <a:t>hodnotí </a:t>
            </a:r>
            <a:r>
              <a:rPr lang="cs-CZ" sz="1200" b="1" dirty="0" smtClean="0">
                <a:latin typeface="Verdana"/>
                <a:cs typeface="Verdana"/>
              </a:rPr>
              <a:t>prezidenta Miloše Zemana v</a:t>
            </a:r>
            <a:r>
              <a:rPr lang="cs-CZ" sz="1200" b="1" dirty="0">
                <a:latin typeface="Verdana"/>
                <a:cs typeface="Verdana"/>
              </a:rPr>
              <a:t> souhrnu kladně </a:t>
            </a:r>
            <a:r>
              <a:rPr lang="cs-CZ" sz="1200" b="1" dirty="0" smtClean="0">
                <a:latin typeface="Verdana"/>
                <a:cs typeface="Verdana"/>
              </a:rPr>
              <a:t>70,2</a:t>
            </a:r>
            <a:r>
              <a:rPr lang="cs-CZ" sz="1200" b="1" dirty="0">
                <a:latin typeface="Verdana"/>
                <a:cs typeface="Verdana"/>
              </a:rPr>
              <a:t>% dotázaných obyvatel </a:t>
            </a:r>
            <a:r>
              <a:rPr lang="cs-CZ" sz="1200" b="1" dirty="0" smtClean="0">
                <a:latin typeface="Verdana"/>
                <a:cs typeface="Verdana"/>
              </a:rPr>
              <a:t>ČR, což je nejvíce od jeho působení v pozici prezidenta ČR. Přitom ještě v listopadu loňského roku to bylo 67,2% veřejnosti. Lze tedy říci, že nadpoloviční většina domácí populace se ztotožňuje s názory a postoji prezidenta Miloše Zemana.</a:t>
            </a:r>
          </a:p>
          <a:p>
            <a:r>
              <a:rPr lang="cs-CZ" sz="1200" dirty="0">
                <a:latin typeface="Verdana"/>
                <a:cs typeface="Verdana"/>
              </a:rPr>
              <a:t> </a:t>
            </a:r>
          </a:p>
          <a:p>
            <a:pPr marL="171450" indent="-171450">
              <a:buFont typeface="Wingdings" charset="2"/>
              <a:buChar char="ü"/>
            </a:pPr>
            <a:r>
              <a:rPr lang="cs-CZ" sz="1200" dirty="0">
                <a:latin typeface="Verdana"/>
                <a:cs typeface="Verdana"/>
              </a:rPr>
              <a:t>Na vzestupu podpory prezidenta Miloše Zemana se </a:t>
            </a:r>
            <a:r>
              <a:rPr lang="cs-CZ" sz="1200" dirty="0" smtClean="0">
                <a:latin typeface="Verdana"/>
                <a:cs typeface="Verdana"/>
              </a:rPr>
              <a:t>bezpochyby </a:t>
            </a:r>
            <a:r>
              <a:rPr lang="cs-CZ" sz="1200" dirty="0">
                <a:latin typeface="Verdana"/>
                <a:cs typeface="Verdana"/>
              </a:rPr>
              <a:t>podílí jeho postoj k uprchlické </a:t>
            </a:r>
            <a:r>
              <a:rPr lang="cs-CZ" sz="1200" dirty="0" smtClean="0">
                <a:latin typeface="Verdana"/>
                <a:cs typeface="Verdana"/>
              </a:rPr>
              <a:t>krizi, </a:t>
            </a:r>
            <a:r>
              <a:rPr lang="cs-CZ" sz="1200" dirty="0">
                <a:latin typeface="Verdana"/>
                <a:cs typeface="Verdana"/>
              </a:rPr>
              <a:t>který kladně hodnotí </a:t>
            </a:r>
            <a:r>
              <a:rPr lang="cs-CZ" sz="1200" dirty="0" smtClean="0">
                <a:latin typeface="Verdana"/>
                <a:cs typeface="Verdana"/>
              </a:rPr>
              <a:t>v souhrnu 75,6%. </a:t>
            </a:r>
          </a:p>
          <a:p>
            <a:pPr marL="171450" indent="-171450">
              <a:buFont typeface="Wingdings" charset="2"/>
              <a:buChar char="ü"/>
            </a:pPr>
            <a:endParaRPr lang="cs-CZ" sz="1200" dirty="0">
              <a:latin typeface="Verdana"/>
              <a:cs typeface="Verdana"/>
            </a:endParaRPr>
          </a:p>
          <a:p>
            <a:pPr marL="171450" indent="-171450">
              <a:buFont typeface="Wingdings" charset="2"/>
              <a:buChar char="ü"/>
            </a:pPr>
            <a:r>
              <a:rPr lang="cs-CZ" sz="1200" b="1" dirty="0">
                <a:latin typeface="Verdana"/>
                <a:cs typeface="Verdana"/>
              </a:rPr>
              <a:t>Prezident Miloš Zeman si však svoji reputaci, po řadě </a:t>
            </a:r>
            <a:r>
              <a:rPr lang="cs-CZ" sz="1200" b="1" dirty="0" smtClean="0">
                <a:latin typeface="Verdana"/>
                <a:cs typeface="Verdana"/>
              </a:rPr>
              <a:t>negativně vnímaných vulgárních </a:t>
            </a:r>
            <a:r>
              <a:rPr lang="cs-CZ" sz="1200" b="1" dirty="0">
                <a:latin typeface="Verdana"/>
                <a:cs typeface="Verdana"/>
              </a:rPr>
              <a:t>výroků a </a:t>
            </a:r>
            <a:r>
              <a:rPr lang="cs-CZ" sz="1200" b="1" dirty="0" smtClean="0">
                <a:latin typeface="Verdana"/>
                <a:cs typeface="Verdana"/>
              </a:rPr>
              <a:t>bonmotů, zlepšil </a:t>
            </a:r>
            <a:r>
              <a:rPr lang="cs-CZ" sz="1200" b="1" dirty="0">
                <a:latin typeface="Verdana"/>
                <a:cs typeface="Verdana"/>
              </a:rPr>
              <a:t>nejenom pro své zásadní postoje k aktuálně nejstěžejnějšímu tématu celé Evropy, ale i pro své hájení ekonomických a národních zájmů ČR. Tyto jeho </a:t>
            </a:r>
            <a:r>
              <a:rPr lang="cs-CZ" sz="1200" b="1" dirty="0" smtClean="0">
                <a:latin typeface="Verdana"/>
                <a:cs typeface="Verdana"/>
              </a:rPr>
              <a:t>postoje </a:t>
            </a:r>
            <a:r>
              <a:rPr lang="cs-CZ" sz="1200" b="1" dirty="0">
                <a:latin typeface="Verdana"/>
                <a:cs typeface="Verdana"/>
              </a:rPr>
              <a:t>totiž v souhrnu kladně hodnotí </a:t>
            </a:r>
            <a:r>
              <a:rPr lang="cs-CZ" sz="1200" b="1" dirty="0" smtClean="0">
                <a:latin typeface="Verdana"/>
                <a:cs typeface="Verdana"/>
              </a:rPr>
              <a:t>69,3</a:t>
            </a:r>
            <a:r>
              <a:rPr lang="cs-CZ" sz="1200" b="1" dirty="0">
                <a:latin typeface="Verdana"/>
                <a:cs typeface="Verdana"/>
              </a:rPr>
              <a:t>% dotázaných, kteří představují reprezentativní vzorek domácí populace. </a:t>
            </a:r>
            <a:endParaRPr lang="cs-CZ" sz="1200" b="1" dirty="0" smtClean="0">
              <a:latin typeface="Verdana"/>
              <a:cs typeface="Verdana"/>
            </a:endParaRPr>
          </a:p>
          <a:p>
            <a:endParaRPr lang="cs-CZ" sz="1200" b="1" dirty="0" smtClean="0">
              <a:latin typeface="Verdana"/>
              <a:cs typeface="Verdana"/>
            </a:endParaRPr>
          </a:p>
          <a:p>
            <a:pPr marL="171450" indent="-171450">
              <a:buFont typeface="Wingdings" charset="2"/>
              <a:buChar char="ü"/>
            </a:pPr>
            <a:r>
              <a:rPr lang="cs-CZ" sz="1200" dirty="0" smtClean="0">
                <a:latin typeface="Verdana"/>
                <a:cs typeface="Verdana"/>
              </a:rPr>
              <a:t>Jednoznačně </a:t>
            </a:r>
            <a:r>
              <a:rPr lang="cs-CZ" sz="1200" dirty="0">
                <a:latin typeface="Verdana"/>
                <a:cs typeface="Verdana"/>
              </a:rPr>
              <a:t>většinový kladný postoj je </a:t>
            </a:r>
            <a:r>
              <a:rPr lang="cs-CZ" sz="1200" dirty="0" smtClean="0">
                <a:latin typeface="Verdana"/>
                <a:cs typeface="Verdana"/>
              </a:rPr>
              <a:t>rovněž zřejmý </a:t>
            </a:r>
            <a:r>
              <a:rPr lang="cs-CZ" sz="1200" dirty="0">
                <a:latin typeface="Verdana"/>
                <a:cs typeface="Verdana"/>
              </a:rPr>
              <a:t>i v otázce jeho aktivit spojených s Čínou, které v souhrnu hodnotí </a:t>
            </a:r>
            <a:r>
              <a:rPr lang="cs-CZ" sz="1200" dirty="0" smtClean="0">
                <a:latin typeface="Verdana"/>
                <a:cs typeface="Verdana"/>
              </a:rPr>
              <a:t>nejlepšími </a:t>
            </a:r>
            <a:r>
              <a:rPr lang="cs-CZ" sz="1200" dirty="0">
                <a:latin typeface="Verdana"/>
                <a:cs typeface="Verdana"/>
              </a:rPr>
              <a:t>známkami </a:t>
            </a:r>
            <a:r>
              <a:rPr lang="cs-CZ" sz="1200" dirty="0" smtClean="0">
                <a:latin typeface="Verdana"/>
                <a:cs typeface="Verdana"/>
              </a:rPr>
              <a:t>63,4% </a:t>
            </a:r>
            <a:r>
              <a:rPr lang="cs-CZ" sz="1200" dirty="0">
                <a:latin typeface="Verdana"/>
                <a:cs typeface="Verdana"/>
              </a:rPr>
              <a:t>dotázaných. </a:t>
            </a:r>
          </a:p>
          <a:p>
            <a:endParaRPr lang="cs-CZ" sz="1200" b="1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1809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81042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570264" y="6429396"/>
            <a:ext cx="430892" cy="293687"/>
          </a:xfrm>
        </p:spPr>
        <p:txBody>
          <a:bodyPr/>
          <a:lstStyle/>
          <a:p>
            <a:pPr algn="ctr"/>
            <a:fld id="{ECFFA3BA-F2BD-4032-9167-E150972DDF70}" type="slidenum">
              <a:rPr lang="cs-CZ" sz="1400" smtClean="0"/>
              <a:pPr algn="ctr"/>
              <a:t>6</a:t>
            </a:fld>
            <a:endParaRPr lang="cs-CZ" sz="1400" dirty="0"/>
          </a:p>
        </p:txBody>
      </p:sp>
      <p:sp>
        <p:nvSpPr>
          <p:cNvPr id="8" name="Obdélník 7"/>
          <p:cNvSpPr/>
          <p:nvPr/>
        </p:nvSpPr>
        <p:spPr>
          <a:xfrm>
            <a:off x="142844" y="54212"/>
            <a:ext cx="88583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600" spc="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KOMENTÁŘ</a:t>
            </a:r>
            <a:endParaRPr lang="cs-CZ" sz="1600" spc="50" noProof="1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Přímá spojovací čára 6"/>
          <p:cNvCxnSpPr/>
          <p:nvPr/>
        </p:nvCxnSpPr>
        <p:spPr>
          <a:xfrm>
            <a:off x="142844" y="6215082"/>
            <a:ext cx="8858312" cy="158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 descr="sanep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3339" y="6429396"/>
            <a:ext cx="1357322" cy="3366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9512" y="908720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1200" dirty="0">
              <a:latin typeface="Verdana"/>
              <a:cs typeface="Verdana"/>
            </a:endParaRPr>
          </a:p>
          <a:p>
            <a:endParaRPr lang="cs-CZ" sz="1200" b="1" dirty="0">
              <a:latin typeface="Verdana"/>
              <a:cs typeface="Verdan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24744"/>
            <a:ext cx="8712968" cy="5078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charset="2"/>
              <a:buChar char="ü"/>
            </a:pPr>
            <a:r>
              <a:rPr lang="cs-CZ" sz="1200" b="1" dirty="0">
                <a:latin typeface="Verdana"/>
                <a:cs typeface="Verdana"/>
              </a:rPr>
              <a:t>Zahraniční politiku Miloše Zemana pak v souhrnu vnímá kladně, </a:t>
            </a:r>
            <a:r>
              <a:rPr lang="cs-CZ" sz="1200" b="1" dirty="0" smtClean="0">
                <a:latin typeface="Verdana"/>
                <a:cs typeface="Verdana"/>
              </a:rPr>
              <a:t>61,9% dotázaných obyvatel ČR. </a:t>
            </a:r>
          </a:p>
          <a:p>
            <a:r>
              <a:rPr lang="cs-CZ" sz="1200" b="1" dirty="0">
                <a:latin typeface="Verdana"/>
                <a:cs typeface="Verdana"/>
              </a:rPr>
              <a:t> </a:t>
            </a:r>
            <a:endParaRPr lang="cs-CZ" sz="1200" dirty="0">
              <a:latin typeface="Verdana"/>
              <a:cs typeface="Verdana"/>
            </a:endParaRPr>
          </a:p>
          <a:p>
            <a:pPr marL="171450" indent="-171450">
              <a:buFont typeface="Wingdings" charset="2"/>
              <a:buChar char="ü"/>
            </a:pPr>
            <a:r>
              <a:rPr lang="cs-CZ" sz="1200" dirty="0">
                <a:latin typeface="Verdana"/>
                <a:cs typeface="Verdana"/>
              </a:rPr>
              <a:t>Velice zajímavý </a:t>
            </a:r>
            <a:r>
              <a:rPr lang="cs-CZ" sz="1200" dirty="0" smtClean="0">
                <a:latin typeface="Verdana"/>
                <a:cs typeface="Verdana"/>
              </a:rPr>
              <a:t>pohled </a:t>
            </a:r>
            <a:r>
              <a:rPr lang="cs-CZ" sz="1200" dirty="0">
                <a:latin typeface="Verdana"/>
                <a:cs typeface="Verdana"/>
              </a:rPr>
              <a:t>přinášejí na hlavu státu </a:t>
            </a:r>
            <a:r>
              <a:rPr lang="cs-CZ" sz="1200" dirty="0" smtClean="0">
                <a:latin typeface="Verdana"/>
                <a:cs typeface="Verdana"/>
              </a:rPr>
              <a:t>názory </a:t>
            </a:r>
            <a:r>
              <a:rPr lang="cs-CZ" sz="1200" dirty="0">
                <a:latin typeface="Verdana"/>
                <a:cs typeface="Verdana"/>
              </a:rPr>
              <a:t>respondentů, kteří měli vlastními slovy uvést, co jim na osobě Miloše Zemana nejvíce vadí a naopak nejvíce vyhovuje.  I v těchto názorech se totiž významně odráží </a:t>
            </a:r>
            <a:r>
              <a:rPr lang="cs-CZ" sz="1200" dirty="0" smtClean="0">
                <a:latin typeface="Verdana"/>
                <a:cs typeface="Verdana"/>
              </a:rPr>
              <a:t>postoj </a:t>
            </a:r>
            <a:r>
              <a:rPr lang="cs-CZ" sz="1200" dirty="0">
                <a:latin typeface="Verdana"/>
                <a:cs typeface="Verdana"/>
              </a:rPr>
              <a:t>Miloše </a:t>
            </a:r>
            <a:r>
              <a:rPr lang="cs-CZ" sz="1200" dirty="0" smtClean="0">
                <a:latin typeface="Verdana"/>
                <a:cs typeface="Verdana"/>
              </a:rPr>
              <a:t>Zemana </a:t>
            </a:r>
            <a:r>
              <a:rPr lang="cs-CZ" sz="1200" dirty="0">
                <a:latin typeface="Verdana"/>
                <a:cs typeface="Verdana"/>
              </a:rPr>
              <a:t>k uprchlické krizi a jeho postoje k Číně a </a:t>
            </a:r>
            <a:r>
              <a:rPr lang="cs-CZ" sz="1200" dirty="0" smtClean="0">
                <a:latin typeface="Verdana"/>
                <a:cs typeface="Verdana"/>
              </a:rPr>
              <a:t>Rusku.</a:t>
            </a:r>
            <a:endParaRPr lang="cs-CZ" sz="1200" dirty="0">
              <a:latin typeface="Verdana"/>
              <a:cs typeface="Verdana"/>
            </a:endParaRPr>
          </a:p>
          <a:p>
            <a:r>
              <a:rPr lang="cs-CZ" sz="1200" b="1" dirty="0">
                <a:latin typeface="Verdana"/>
                <a:cs typeface="Verdana"/>
              </a:rPr>
              <a:t> </a:t>
            </a:r>
            <a:endParaRPr lang="cs-CZ" sz="1200" dirty="0">
              <a:latin typeface="Verdana"/>
              <a:cs typeface="Verdana"/>
            </a:endParaRPr>
          </a:p>
          <a:p>
            <a:pPr marL="171450" indent="-171450">
              <a:buFont typeface="Wingdings" charset="2"/>
              <a:buChar char="ü"/>
            </a:pPr>
            <a:r>
              <a:rPr lang="cs-CZ" sz="1200" b="1" dirty="0">
                <a:latin typeface="Verdana"/>
                <a:cs typeface="Verdana"/>
              </a:rPr>
              <a:t>Nejvíce dotázaným na Miloši Zemanovi vadí jeho vulgárnost, arogance, populismus, sebestřednost, odmítání uprchlických kvót</a:t>
            </a:r>
            <a:r>
              <a:rPr lang="cs-CZ" sz="1200" b="1" dirty="0" smtClean="0">
                <a:latin typeface="Verdana"/>
                <a:cs typeface="Verdana"/>
              </a:rPr>
              <a:t>, rasismus-xenofobie,  </a:t>
            </a:r>
            <a:r>
              <a:rPr lang="cs-CZ" sz="1200" b="1" dirty="0">
                <a:latin typeface="Verdana"/>
                <a:cs typeface="Verdana"/>
              </a:rPr>
              <a:t>příklon k Rusku a Číně, negace islámu</a:t>
            </a:r>
            <a:r>
              <a:rPr lang="cs-CZ" sz="1200" b="1" dirty="0" smtClean="0">
                <a:latin typeface="Verdana"/>
                <a:cs typeface="Verdana"/>
              </a:rPr>
              <a:t>, ale i jeho bonmoty či hradní kancléř.</a:t>
            </a:r>
            <a:endParaRPr lang="cs-CZ" sz="1200" dirty="0">
              <a:latin typeface="Verdana"/>
              <a:cs typeface="Verdana"/>
            </a:endParaRPr>
          </a:p>
          <a:p>
            <a:r>
              <a:rPr lang="cs-CZ" sz="1200" dirty="0">
                <a:latin typeface="Verdana"/>
                <a:cs typeface="Verdana"/>
              </a:rPr>
              <a:t> </a:t>
            </a:r>
          </a:p>
          <a:p>
            <a:pPr marL="171450" indent="-171450">
              <a:buFont typeface="Wingdings" charset="2"/>
              <a:buChar char="ü"/>
            </a:pPr>
            <a:r>
              <a:rPr lang="cs-CZ" sz="1200" dirty="0">
                <a:latin typeface="Verdana"/>
                <a:cs typeface="Verdana"/>
              </a:rPr>
              <a:t>Naopak na Miloši Zemanovi veřejnost nejvíce kladně hodnotí </a:t>
            </a:r>
            <a:r>
              <a:rPr lang="cs-CZ" sz="1200" dirty="0" smtClean="0">
                <a:latin typeface="Verdana"/>
                <a:cs typeface="Verdana"/>
              </a:rPr>
              <a:t>jeho </a:t>
            </a:r>
            <a:r>
              <a:rPr lang="cs-CZ" sz="1200" dirty="0" smtClean="0">
                <a:latin typeface="Verdana"/>
                <a:cs typeface="Verdana"/>
              </a:rPr>
              <a:t>postoj k uprchlické krizi, upřímnost, neúplatnost</a:t>
            </a:r>
            <a:r>
              <a:rPr lang="cs-CZ" sz="1200" dirty="0">
                <a:latin typeface="Verdana"/>
                <a:cs typeface="Verdana"/>
              </a:rPr>
              <a:t>-poctivost, vlastenectví </a:t>
            </a:r>
            <a:r>
              <a:rPr lang="cs-CZ" sz="1200" dirty="0" smtClean="0">
                <a:latin typeface="Verdana"/>
                <a:cs typeface="Verdana"/>
              </a:rPr>
              <a:t>v</a:t>
            </a:r>
            <a:r>
              <a:rPr lang="cs-CZ" sz="1200" dirty="0">
                <a:latin typeface="Verdana"/>
                <a:cs typeface="Verdana"/>
              </a:rPr>
              <a:t> podobě hájení zájmů ČR, pravdomluvnost, </a:t>
            </a:r>
            <a:r>
              <a:rPr lang="cs-CZ" sz="1200" dirty="0" smtClean="0">
                <a:latin typeface="Verdana"/>
                <a:cs typeface="Verdana"/>
              </a:rPr>
              <a:t>negace </a:t>
            </a:r>
            <a:r>
              <a:rPr lang="cs-CZ" sz="1200" dirty="0">
                <a:latin typeface="Verdana"/>
                <a:cs typeface="Verdana"/>
              </a:rPr>
              <a:t>islámu, cílevědomost, zahraniční </a:t>
            </a:r>
            <a:r>
              <a:rPr lang="cs-CZ" sz="1200" dirty="0" smtClean="0">
                <a:latin typeface="Verdana"/>
                <a:cs typeface="Verdana"/>
              </a:rPr>
              <a:t>politika </a:t>
            </a:r>
            <a:r>
              <a:rPr lang="cs-CZ" sz="1200" dirty="0">
                <a:latin typeface="Verdana"/>
                <a:cs typeface="Verdana"/>
              </a:rPr>
              <a:t>ve vztahu k Rusku a Číně či nepodlézavost EU a </a:t>
            </a:r>
            <a:r>
              <a:rPr lang="cs-CZ" sz="1200" dirty="0" smtClean="0">
                <a:latin typeface="Verdana"/>
                <a:cs typeface="Verdana"/>
              </a:rPr>
              <a:t>USA. Část dotázaných rovněž uvedla, že Miloš Zeman je nejlepším prezidentem ČR.  </a:t>
            </a:r>
          </a:p>
          <a:p>
            <a:endParaRPr lang="cs-CZ" sz="1200" b="1" dirty="0">
              <a:latin typeface="Verdana"/>
              <a:cs typeface="Verdana"/>
            </a:endParaRPr>
          </a:p>
          <a:p>
            <a:pPr marL="171450" indent="-171450">
              <a:buFont typeface="Wingdings" charset="2"/>
              <a:buChar char="ü"/>
            </a:pPr>
            <a:r>
              <a:rPr lang="cs-CZ" sz="1200" b="1" dirty="0">
                <a:latin typeface="Verdana"/>
                <a:cs typeface="Verdana"/>
              </a:rPr>
              <a:t>V obou hodnoceních se tak zjevně opět objevuje téma uprchlické krize, zahraniční politika ve vztahu k Rusku a Číně či postoje prezidenta Miloše Zemana </a:t>
            </a:r>
            <a:r>
              <a:rPr lang="cs-CZ" sz="1200" b="1" dirty="0" smtClean="0">
                <a:latin typeface="Verdana"/>
                <a:cs typeface="Verdana"/>
              </a:rPr>
              <a:t>k </a:t>
            </a:r>
            <a:r>
              <a:rPr lang="cs-CZ" sz="1200" b="1" dirty="0">
                <a:latin typeface="Verdana"/>
                <a:cs typeface="Verdana"/>
              </a:rPr>
              <a:t>i</a:t>
            </a:r>
            <a:r>
              <a:rPr lang="cs-CZ" sz="1200" b="1" dirty="0" smtClean="0">
                <a:latin typeface="Verdana"/>
                <a:cs typeface="Verdana"/>
              </a:rPr>
              <a:t>slámu</a:t>
            </a:r>
            <a:r>
              <a:rPr lang="cs-CZ" sz="1200" b="1" dirty="0">
                <a:latin typeface="Verdana"/>
                <a:cs typeface="Verdana"/>
              </a:rPr>
              <a:t>. Vzhledem k uvedeným výsledkům realizovaného průzkumu tak lze říci, že i v souvislosti s dalšími průzkumy, které se týkají domácí politické scény, je hlavním hybatelem emocí a názorů obyvatel ČR a potažmo voličů právě </a:t>
            </a:r>
            <a:r>
              <a:rPr lang="cs-CZ" sz="1200" b="1" dirty="0" smtClean="0">
                <a:latin typeface="Verdana"/>
                <a:cs typeface="Verdana"/>
              </a:rPr>
              <a:t>stále téma </a:t>
            </a:r>
            <a:r>
              <a:rPr lang="cs-CZ" sz="1200" b="1" dirty="0">
                <a:latin typeface="Verdana"/>
                <a:cs typeface="Verdana"/>
              </a:rPr>
              <a:t>uprchlické krize. S tímto tématem totiž domácí  veřejnost spojuje otázky národní identity a suverenity, hájení národních zájmů a vlastenectví. Není proto překvapením, že právě v těchto otázkách svými postoji prezident Miloš Zeman vzbuzuje pozitivní emoce a reakce většinové části veřejnosti</a:t>
            </a:r>
            <a:r>
              <a:rPr lang="cs-CZ" sz="1200" b="1" dirty="0" smtClean="0">
                <a:latin typeface="Verdana"/>
                <a:cs typeface="Verdana"/>
              </a:rPr>
              <a:t>.</a:t>
            </a:r>
          </a:p>
          <a:p>
            <a:endParaRPr lang="cs-CZ" sz="1200" b="1" dirty="0" smtClean="0">
              <a:latin typeface="Verdana"/>
              <a:cs typeface="Verdana"/>
            </a:endParaRPr>
          </a:p>
          <a:p>
            <a:endParaRPr lang="cs-CZ" sz="1200" dirty="0">
              <a:latin typeface="Verdana"/>
              <a:cs typeface="Verdana"/>
            </a:endParaRPr>
          </a:p>
          <a:p>
            <a:endParaRPr lang="cs-CZ" sz="12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7582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81042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570264" y="6429396"/>
            <a:ext cx="430892" cy="293687"/>
          </a:xfrm>
        </p:spPr>
        <p:txBody>
          <a:bodyPr/>
          <a:lstStyle/>
          <a:p>
            <a:pPr algn="ctr"/>
            <a:fld id="{ECFFA3BA-F2BD-4032-9167-E150972DDF70}" type="slidenum">
              <a:rPr lang="cs-CZ" sz="1400" smtClean="0"/>
              <a:pPr algn="ctr"/>
              <a:t>7</a:t>
            </a:fld>
            <a:endParaRPr lang="cs-CZ" sz="1400" dirty="0"/>
          </a:p>
        </p:txBody>
      </p:sp>
      <p:sp>
        <p:nvSpPr>
          <p:cNvPr id="8" name="Obdélník 7"/>
          <p:cNvSpPr/>
          <p:nvPr/>
        </p:nvSpPr>
        <p:spPr>
          <a:xfrm>
            <a:off x="142844" y="54212"/>
            <a:ext cx="88583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600" spc="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KOMENTÁŘ</a:t>
            </a:r>
            <a:endParaRPr lang="cs-CZ" sz="1600" spc="50" noProof="1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Přímá spojovací čára 6"/>
          <p:cNvCxnSpPr/>
          <p:nvPr/>
        </p:nvCxnSpPr>
        <p:spPr>
          <a:xfrm>
            <a:off x="142844" y="6215082"/>
            <a:ext cx="8858312" cy="158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 descr="sanep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3339" y="6429396"/>
            <a:ext cx="1357322" cy="3366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9512" y="908720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200" dirty="0">
              <a:latin typeface="Verdana"/>
              <a:cs typeface="Verdana"/>
            </a:endParaRPr>
          </a:p>
          <a:p>
            <a:endParaRPr lang="cs-CZ" sz="1200" b="1" dirty="0">
              <a:latin typeface="Verdana"/>
              <a:cs typeface="Verdan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1052736"/>
            <a:ext cx="8784976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charset="2"/>
              <a:buChar char="ü"/>
            </a:pPr>
            <a:r>
              <a:rPr lang="cs-CZ" sz="1200" b="1" dirty="0">
                <a:latin typeface="Verdana"/>
                <a:cs typeface="Verdana"/>
              </a:rPr>
              <a:t>Jak  ukazují průzkumy prováděné od volby a zvolení hlavy státu, </a:t>
            </a:r>
            <a:r>
              <a:rPr lang="cs-CZ" sz="1200" b="1" dirty="0" smtClean="0">
                <a:latin typeface="Verdana"/>
                <a:cs typeface="Verdana"/>
              </a:rPr>
              <a:t>zatímco na začátku svého nástupu na prezidentský post názory </a:t>
            </a:r>
            <a:r>
              <a:rPr lang="cs-CZ" sz="1200" b="1" dirty="0">
                <a:latin typeface="Verdana"/>
                <a:cs typeface="Verdana"/>
              </a:rPr>
              <a:t>a postoje </a:t>
            </a:r>
            <a:r>
              <a:rPr lang="cs-CZ" sz="1200" b="1" dirty="0" smtClean="0">
                <a:latin typeface="Verdana"/>
                <a:cs typeface="Verdana"/>
              </a:rPr>
              <a:t>Miloše Zemana národ rozdělovaly na dva nesvářené tábory, aktuálně postoje prezidenta Miloše Zemana k uprchlické krizi, EU, zahraničním otázkám a hájení národních zájmů většinově domácí populaci sjednocují. </a:t>
            </a:r>
          </a:p>
          <a:p>
            <a:pPr marL="171450" indent="-171450">
              <a:buFont typeface="Wingdings" charset="2"/>
              <a:buChar char="ü"/>
            </a:pPr>
            <a:endParaRPr lang="cs-CZ" sz="1200" b="1" dirty="0">
              <a:latin typeface="Verdana"/>
              <a:cs typeface="Verdana"/>
            </a:endParaRPr>
          </a:p>
          <a:p>
            <a:pPr marL="171450" indent="-171450">
              <a:buFont typeface="Wingdings" charset="2"/>
              <a:buChar char="ü"/>
            </a:pPr>
            <a:r>
              <a:rPr lang="cs-CZ" sz="1200" dirty="0" smtClean="0">
                <a:latin typeface="Verdana"/>
                <a:cs typeface="Verdana"/>
              </a:rPr>
              <a:t>Není rovněž bez zajímavosti, že za své postoje k uprchlické krizi, hájení ekonomických a národních zájmů a zahraniční politice je většinově kladně hodnocen i exprezident Václav Klaus.</a:t>
            </a:r>
          </a:p>
          <a:p>
            <a:pPr marL="171450" indent="-171450">
              <a:buFont typeface="Wingdings" charset="2"/>
              <a:buChar char="ü"/>
            </a:pPr>
            <a:endParaRPr lang="cs-CZ" sz="1200" b="1" dirty="0">
              <a:latin typeface="Verdana"/>
              <a:cs typeface="Verdana"/>
            </a:endParaRPr>
          </a:p>
          <a:p>
            <a:pPr marL="171450" indent="-171450">
              <a:buFont typeface="Wingdings" charset="2"/>
              <a:buChar char="ü"/>
            </a:pPr>
            <a:r>
              <a:rPr lang="cs-CZ" sz="1200" b="1" dirty="0" smtClean="0">
                <a:latin typeface="Verdana"/>
                <a:cs typeface="Verdana"/>
              </a:rPr>
              <a:t>Názory exprezidenta Václava Klause na uprchlickou krizi hodnotí v souhrnu kladně 59,4% dotázaných.</a:t>
            </a:r>
          </a:p>
          <a:p>
            <a:pPr marL="171450" indent="-171450">
              <a:buFont typeface="Wingdings" charset="2"/>
              <a:buChar char="ü"/>
            </a:pPr>
            <a:endParaRPr lang="cs-CZ" sz="1200" b="1" dirty="0">
              <a:latin typeface="Verdana"/>
              <a:cs typeface="Verdana"/>
            </a:endParaRPr>
          </a:p>
          <a:p>
            <a:pPr marL="171450" indent="-171450">
              <a:buFont typeface="Wingdings" charset="2"/>
              <a:buChar char="ü"/>
            </a:pPr>
            <a:r>
              <a:rPr lang="cs-CZ" sz="1200" dirty="0" smtClean="0">
                <a:latin typeface="Verdana"/>
                <a:cs typeface="Verdana"/>
              </a:rPr>
              <a:t>Za hájení ekonomických a národních zájmů ČR si Václav Klaus vysloužil v souhrnu 52,6% kladných hlasů.</a:t>
            </a:r>
          </a:p>
          <a:p>
            <a:pPr marL="171450" indent="-171450">
              <a:buFont typeface="Wingdings" charset="2"/>
              <a:buChar char="ü"/>
            </a:pPr>
            <a:endParaRPr lang="cs-CZ" sz="1200" b="1" dirty="0">
              <a:latin typeface="Verdana"/>
              <a:cs typeface="Verdana"/>
            </a:endParaRPr>
          </a:p>
          <a:p>
            <a:pPr marL="171450" indent="-171450">
              <a:buFont typeface="Wingdings" charset="2"/>
              <a:buChar char="ü"/>
            </a:pPr>
            <a:r>
              <a:rPr lang="cs-CZ" sz="1200" b="1" dirty="0" smtClean="0">
                <a:latin typeface="Verdana"/>
                <a:cs typeface="Verdana"/>
              </a:rPr>
              <a:t>Názory a postoje exprezidenta Václava Klause  ve vztahu k zahraniční politice,  pak v souhrnu vnímá kladně 53,4% dotázaných.</a:t>
            </a:r>
          </a:p>
          <a:p>
            <a:pPr marL="171450" indent="-171450">
              <a:buFont typeface="Wingdings" charset="2"/>
              <a:buChar char="ü"/>
            </a:pPr>
            <a:endParaRPr lang="cs-CZ" sz="1200" b="1" dirty="0">
              <a:latin typeface="Verdana"/>
              <a:cs typeface="Verdana"/>
            </a:endParaRPr>
          </a:p>
          <a:p>
            <a:pPr marL="171450" indent="-171450">
              <a:buFont typeface="Wingdings" charset="2"/>
              <a:buChar char="ü"/>
            </a:pPr>
            <a:r>
              <a:rPr lang="cs-CZ" sz="1200" dirty="0" smtClean="0">
                <a:latin typeface="Verdana"/>
                <a:cs typeface="Verdana"/>
              </a:rPr>
              <a:t>Aktuální výsledky tak ukazují, že zatímco v minulosti byl exprezident Václav Klaus většinově kritizován </a:t>
            </a:r>
            <a:r>
              <a:rPr lang="cs-CZ" sz="1200" dirty="0" err="1" smtClean="0">
                <a:latin typeface="Verdana"/>
                <a:cs typeface="Verdana"/>
              </a:rPr>
              <a:t>mmj</a:t>
            </a:r>
            <a:r>
              <a:rPr lang="cs-CZ" sz="1200" dirty="0" smtClean="0">
                <a:latin typeface="Verdana"/>
                <a:cs typeface="Verdana"/>
              </a:rPr>
              <a:t>. za svůj euroskepticismus, jeho aktuální postoje k ožehavým otázkám vnímá široká veřejnost velice kladně, což zejména v jeho dlouhodobé kritice EU lze vnímat jako určitou satisfakci. </a:t>
            </a:r>
            <a:endParaRPr lang="cs-CZ" sz="1200" i="1" dirty="0">
              <a:latin typeface="Verdana"/>
              <a:cs typeface="Verdana"/>
            </a:endParaRPr>
          </a:p>
          <a:p>
            <a:endParaRPr lang="cs-CZ" sz="1200" i="1" dirty="0">
              <a:latin typeface="Verdana"/>
              <a:cs typeface="Verdana"/>
            </a:endParaRPr>
          </a:p>
          <a:p>
            <a:endParaRPr lang="cs-CZ" sz="1200" i="1" dirty="0" smtClean="0">
              <a:latin typeface="Verdana"/>
              <a:cs typeface="Verdana"/>
            </a:endParaRPr>
          </a:p>
          <a:p>
            <a:endParaRPr lang="cs-CZ" sz="12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721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81042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570264" y="6429396"/>
            <a:ext cx="430892" cy="293687"/>
          </a:xfrm>
        </p:spPr>
        <p:txBody>
          <a:bodyPr/>
          <a:lstStyle/>
          <a:p>
            <a:pPr algn="ctr"/>
            <a:fld id="{ECFFA3BA-F2BD-4032-9167-E150972DDF70}" type="slidenum">
              <a:rPr lang="cs-CZ" sz="1400" smtClean="0"/>
              <a:pPr algn="ctr"/>
              <a:t>8</a:t>
            </a:fld>
            <a:endParaRPr lang="cs-CZ" sz="1400" dirty="0"/>
          </a:p>
        </p:txBody>
      </p:sp>
      <p:sp>
        <p:nvSpPr>
          <p:cNvPr id="8" name="Obdélník 7"/>
          <p:cNvSpPr/>
          <p:nvPr/>
        </p:nvSpPr>
        <p:spPr>
          <a:xfrm>
            <a:off x="142844" y="54212"/>
            <a:ext cx="88583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600" spc="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KOMENTÁŘ</a:t>
            </a:r>
            <a:endParaRPr lang="cs-CZ" sz="1600" spc="50" noProof="1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Přímá spojovací čára 6"/>
          <p:cNvCxnSpPr/>
          <p:nvPr/>
        </p:nvCxnSpPr>
        <p:spPr>
          <a:xfrm>
            <a:off x="142844" y="6215082"/>
            <a:ext cx="8858312" cy="158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 descr="sanep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3339" y="6429396"/>
            <a:ext cx="1357322" cy="3366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9512" y="908720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200" dirty="0">
              <a:latin typeface="Verdana"/>
              <a:cs typeface="Verdana"/>
            </a:endParaRPr>
          </a:p>
          <a:p>
            <a:endParaRPr lang="cs-CZ" sz="1200" b="1" dirty="0">
              <a:latin typeface="Verdana"/>
              <a:cs typeface="Verdan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1052736"/>
            <a:ext cx="8784976" cy="3416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endParaRPr lang="cs-CZ" sz="1200" i="1" dirty="0">
              <a:latin typeface="Verdana"/>
              <a:cs typeface="Verdana"/>
            </a:endParaRPr>
          </a:p>
          <a:p>
            <a:endParaRPr lang="cs-CZ" sz="1200" i="1" dirty="0" smtClean="0">
              <a:latin typeface="Verdana"/>
              <a:cs typeface="Verdana"/>
            </a:endParaRPr>
          </a:p>
          <a:p>
            <a:pPr algn="just"/>
            <a:r>
              <a:rPr lang="cs-CZ" sz="1200" i="1" dirty="0" smtClean="0">
                <a:latin typeface="Verdana"/>
                <a:cs typeface="Verdana"/>
              </a:rPr>
              <a:t>Exkluzivní </a:t>
            </a:r>
            <a:r>
              <a:rPr lang="cs-CZ" sz="1200" i="1" dirty="0">
                <a:latin typeface="Verdana"/>
                <a:cs typeface="Verdana"/>
              </a:rPr>
              <a:t>internetový průzkum společnosti SANEP byl proveden ve dnech </a:t>
            </a:r>
            <a:r>
              <a:rPr lang="cs-CZ" sz="1200" i="1" dirty="0" smtClean="0">
                <a:latin typeface="Verdana"/>
                <a:cs typeface="Verdana"/>
              </a:rPr>
              <a:t>2.– 9.2.2016 </a:t>
            </a:r>
            <a:r>
              <a:rPr lang="cs-CZ" sz="1200" i="1" dirty="0">
                <a:latin typeface="Verdana"/>
                <a:cs typeface="Verdana"/>
              </a:rPr>
              <a:t>na vybrané skupině </a:t>
            </a:r>
            <a:r>
              <a:rPr lang="cs-CZ" sz="1200" i="1" dirty="0" smtClean="0">
                <a:latin typeface="Verdana"/>
                <a:cs typeface="Verdana"/>
              </a:rPr>
              <a:t>3.649 </a:t>
            </a:r>
            <a:r>
              <a:rPr lang="cs-CZ" sz="1200" i="1" dirty="0">
                <a:latin typeface="Verdana"/>
                <a:cs typeface="Verdana"/>
              </a:rPr>
              <a:t>dotázaných, kteří představují reprezentativní vzorek obyvatel ČR ve věku </a:t>
            </a:r>
            <a:r>
              <a:rPr lang="cs-CZ" sz="1200" i="1" dirty="0" smtClean="0">
                <a:latin typeface="Verdana"/>
                <a:cs typeface="Verdana"/>
              </a:rPr>
              <a:t>18+let</a:t>
            </a:r>
            <a:r>
              <a:rPr lang="cs-CZ" sz="1200" i="1" dirty="0">
                <a:latin typeface="Verdana"/>
                <a:cs typeface="Verdana"/>
              </a:rPr>
              <a:t>. Celkově se průzkumu společnosti SANEP zúčastnilo v rámci </a:t>
            </a:r>
            <a:r>
              <a:rPr lang="cs-CZ" sz="1200" i="1" dirty="0" err="1">
                <a:latin typeface="Verdana"/>
                <a:cs typeface="Verdana"/>
              </a:rPr>
              <a:t>respondentního</a:t>
            </a:r>
            <a:r>
              <a:rPr lang="cs-CZ" sz="1200" i="1" dirty="0">
                <a:latin typeface="Verdana"/>
                <a:cs typeface="Verdana"/>
              </a:rPr>
              <a:t> panelu více jak 220 tisíc registrovaných </a:t>
            </a:r>
            <a:r>
              <a:rPr lang="cs-CZ" sz="1200" i="1" dirty="0" smtClean="0">
                <a:latin typeface="Verdana"/>
                <a:cs typeface="Verdana"/>
              </a:rPr>
              <a:t>uživatelů 21.743 </a:t>
            </a:r>
            <a:r>
              <a:rPr lang="cs-CZ" sz="1200" i="1" dirty="0">
                <a:latin typeface="Verdana"/>
                <a:cs typeface="Verdana"/>
              </a:rPr>
              <a:t>dotázaných. Reprezentativní vzorek byl vybrán metodou kvótního výběru a odpovídá sociodemografickému rozložení obyvatel ČR dle údajů Českého statistického úřadu. Statistická chyba u uvedené skupiny obyvatel se pohybuje v rozmezí +-2,5%. Kontrola daného vzorku byla provedena triangulační datovou metodou.</a:t>
            </a:r>
            <a:endParaRPr lang="cs-CZ" sz="1200" dirty="0">
              <a:latin typeface="Verdana"/>
              <a:cs typeface="Verdana"/>
            </a:endParaRPr>
          </a:p>
          <a:p>
            <a:r>
              <a:rPr lang="en-US" sz="1200" dirty="0">
                <a:latin typeface="Verdana"/>
                <a:cs typeface="Verdana"/>
              </a:rPr>
              <a:t> </a:t>
            </a:r>
            <a:endParaRPr lang="cs-CZ" sz="1200" dirty="0">
              <a:latin typeface="Verdana"/>
              <a:cs typeface="Verdana"/>
            </a:endParaRPr>
          </a:p>
          <a:p>
            <a:r>
              <a:rPr lang="en-US" sz="1200" dirty="0">
                <a:latin typeface="Verdana"/>
                <a:cs typeface="Verdana"/>
              </a:rPr>
              <a:t> </a:t>
            </a:r>
            <a:endParaRPr lang="cs-CZ" sz="1200" dirty="0">
              <a:latin typeface="Verdana"/>
              <a:cs typeface="Verdana"/>
            </a:endParaRPr>
          </a:p>
          <a:p>
            <a:r>
              <a:rPr lang="en-US" sz="1200" dirty="0">
                <a:latin typeface="Verdana"/>
                <a:cs typeface="Verdana"/>
              </a:rPr>
              <a:t> </a:t>
            </a:r>
            <a:endParaRPr lang="cs-CZ" sz="1200" dirty="0">
              <a:latin typeface="Verdana"/>
              <a:cs typeface="Verdana"/>
            </a:endParaRPr>
          </a:p>
          <a:p>
            <a:r>
              <a:rPr lang="cs-CZ" sz="1200" b="1" dirty="0">
                <a:latin typeface="Verdana"/>
                <a:cs typeface="Verdana"/>
              </a:rPr>
              <a:t>Více na </a:t>
            </a:r>
            <a:r>
              <a:rPr lang="en-US" sz="1200" b="1" u="sng" dirty="0" smtClean="0">
                <a:latin typeface="Verdana"/>
                <a:cs typeface="Verdana"/>
                <a:hlinkClick r:id="rId4"/>
              </a:rPr>
              <a:t>www.sanep.cz</a:t>
            </a:r>
            <a:endParaRPr lang="cs-CZ" sz="1200" b="1" u="sng" dirty="0" smtClean="0">
              <a:latin typeface="Verdana"/>
              <a:cs typeface="Verdana"/>
            </a:endParaRPr>
          </a:p>
          <a:p>
            <a:endParaRPr lang="cs-CZ" sz="1200" dirty="0">
              <a:latin typeface="Verdana"/>
              <a:cs typeface="Verdana"/>
            </a:endParaRPr>
          </a:p>
          <a:p>
            <a:r>
              <a:rPr lang="cs-CZ" sz="1200" i="1" dirty="0">
                <a:latin typeface="Verdana"/>
                <a:cs typeface="Verdana"/>
              </a:rPr>
              <a:t>SANEP je členem mezinárodní aliance výzkumných agentur AIMRI (</a:t>
            </a:r>
            <a:r>
              <a:rPr lang="cs-CZ" sz="1200" i="1" dirty="0" err="1">
                <a:latin typeface="Verdana"/>
                <a:cs typeface="Verdana"/>
              </a:rPr>
              <a:t>Alliance</a:t>
            </a:r>
            <a:r>
              <a:rPr lang="cs-CZ" sz="1200" i="1" dirty="0">
                <a:latin typeface="Verdana"/>
                <a:cs typeface="Verdana"/>
              </a:rPr>
              <a:t> </a:t>
            </a:r>
            <a:r>
              <a:rPr lang="cs-CZ" sz="1200" i="1" dirty="0" err="1">
                <a:latin typeface="Verdana"/>
                <a:cs typeface="Verdana"/>
              </a:rPr>
              <a:t>of</a:t>
            </a:r>
            <a:r>
              <a:rPr lang="cs-CZ" sz="1200" i="1" dirty="0">
                <a:latin typeface="Verdana"/>
                <a:cs typeface="Verdana"/>
              </a:rPr>
              <a:t> International Market </a:t>
            </a:r>
            <a:r>
              <a:rPr lang="cs-CZ" sz="1200" i="1" dirty="0" err="1">
                <a:latin typeface="Verdana"/>
                <a:cs typeface="Verdana"/>
              </a:rPr>
              <a:t>Research</a:t>
            </a:r>
            <a:r>
              <a:rPr lang="cs-CZ" sz="1200" i="1" dirty="0">
                <a:latin typeface="Verdana"/>
                <a:cs typeface="Verdana"/>
              </a:rPr>
              <a:t> </a:t>
            </a:r>
            <a:r>
              <a:rPr lang="cs-CZ" sz="1200" i="1" dirty="0" err="1">
                <a:latin typeface="Verdana"/>
                <a:cs typeface="Verdana"/>
              </a:rPr>
              <a:t>Institutes</a:t>
            </a:r>
            <a:r>
              <a:rPr lang="cs-CZ" sz="1200" i="1" dirty="0">
                <a:latin typeface="Verdana"/>
                <a:cs typeface="Verdana"/>
              </a:rPr>
              <a:t>)</a:t>
            </a:r>
            <a:r>
              <a:rPr lang="cs-CZ" sz="1200" i="1" dirty="0" smtClean="0">
                <a:latin typeface="Verdana"/>
                <a:cs typeface="Verdana"/>
              </a:rPr>
              <a:t>.</a:t>
            </a:r>
          </a:p>
          <a:p>
            <a:endParaRPr lang="cs-CZ" sz="1200" i="1" dirty="0">
              <a:latin typeface="Verdana"/>
              <a:cs typeface="Verdana"/>
            </a:endParaRPr>
          </a:p>
          <a:p>
            <a:endParaRPr lang="cs-CZ" sz="1200" i="1" dirty="0" smtClean="0">
              <a:latin typeface="Verdana"/>
              <a:cs typeface="Verdana"/>
            </a:endParaRPr>
          </a:p>
          <a:p>
            <a:endParaRPr lang="cs-CZ" sz="1200" dirty="0">
              <a:latin typeface="Verdana"/>
              <a:cs typeface="Verdana"/>
            </a:endParaRPr>
          </a:p>
        </p:txBody>
      </p:sp>
      <p:pic>
        <p:nvPicPr>
          <p:cNvPr id="13" name="Obrázek 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7904" y="3933056"/>
            <a:ext cx="1573530" cy="60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289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81042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570264" y="6429396"/>
            <a:ext cx="430892" cy="293687"/>
          </a:xfrm>
        </p:spPr>
        <p:txBody>
          <a:bodyPr/>
          <a:lstStyle/>
          <a:p>
            <a:pPr algn="ctr"/>
            <a:fld id="{ECFFA3BA-F2BD-4032-9167-E150972DDF70}" type="slidenum">
              <a:rPr lang="cs-CZ" sz="1400" smtClean="0"/>
              <a:pPr algn="ctr"/>
              <a:t>9</a:t>
            </a:fld>
            <a:endParaRPr lang="cs-CZ" sz="1400" dirty="0"/>
          </a:p>
        </p:txBody>
      </p:sp>
      <p:sp>
        <p:nvSpPr>
          <p:cNvPr id="8" name="Obdélník 7"/>
          <p:cNvSpPr/>
          <p:nvPr/>
        </p:nvSpPr>
        <p:spPr>
          <a:xfrm>
            <a:off x="142844" y="54212"/>
            <a:ext cx="88583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spc="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hodnotíte Miloše Zemana  za dobu jeho působení ve funkci prezidenta ČR ?</a:t>
            </a:r>
            <a:endParaRPr lang="cs-CZ" sz="1600" spc="50" noProof="1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Přímá spojovací čára 6"/>
          <p:cNvCxnSpPr/>
          <p:nvPr/>
        </p:nvCxnSpPr>
        <p:spPr>
          <a:xfrm>
            <a:off x="142844" y="6215082"/>
            <a:ext cx="8858312" cy="158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177299" y="6391573"/>
            <a:ext cx="1015094" cy="338554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cs-C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N=3.649</a:t>
            </a:r>
            <a:endParaRPr lang="cs-CZ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498452" y="5886290"/>
            <a:ext cx="574516" cy="307777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none" rtlCol="0">
            <a:spAutoFit/>
          </a:bodyPr>
          <a:lstStyle/>
          <a:p>
            <a:r>
              <a:rPr lang="cs-CZ" sz="1400" i="1" spc="6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%</a:t>
            </a:r>
            <a:endParaRPr lang="cs-CZ" sz="1400" i="1" spc="6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Graf 12"/>
          <p:cNvGraphicFramePr/>
          <p:nvPr>
            <p:extLst>
              <p:ext uri="{D42A27DB-BD31-4B8C-83A1-F6EECF244321}">
                <p14:modId xmlns:p14="http://schemas.microsoft.com/office/powerpoint/2010/main" val="917844921"/>
              </p:ext>
            </p:extLst>
          </p:nvPr>
        </p:nvGraphicFramePr>
        <p:xfrm>
          <a:off x="-235131" y="1008816"/>
          <a:ext cx="10633166" cy="4758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af 13"/>
          <p:cNvGraphicFramePr/>
          <p:nvPr>
            <p:extLst>
              <p:ext uri="{D42A27DB-BD31-4B8C-83A1-F6EECF244321}">
                <p14:modId xmlns:p14="http://schemas.microsoft.com/office/powerpoint/2010/main" val="3245807940"/>
              </p:ext>
            </p:extLst>
          </p:nvPr>
        </p:nvGraphicFramePr>
        <p:xfrm>
          <a:off x="6714917" y="1008816"/>
          <a:ext cx="2176536" cy="4758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822065" y="5552209"/>
            <a:ext cx="98648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500" spc="40" dirty="0">
                <a:latin typeface="Arial" panose="020B0604020202020204" pitchFamily="34" charset="0"/>
                <a:cs typeface="Arial" panose="020B0604020202020204" pitchFamily="34" charset="0"/>
              </a:rPr>
              <a:t>KLADNĚ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2105379" y="5551155"/>
            <a:ext cx="9864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500" spc="40" dirty="0" smtClean="0">
                <a:latin typeface="Arial" panose="020B0604020202020204" pitchFamily="34" charset="0"/>
                <a:cs typeface="Arial" panose="020B0604020202020204" pitchFamily="34" charset="0"/>
              </a:rPr>
              <a:t>SPÍŠE</a:t>
            </a:r>
          </a:p>
          <a:p>
            <a:pPr algn="ctr"/>
            <a:r>
              <a:rPr lang="cs-CZ" sz="1500" spc="40" dirty="0" smtClean="0">
                <a:latin typeface="Arial" panose="020B0604020202020204" pitchFamily="34" charset="0"/>
                <a:cs typeface="Arial" panose="020B0604020202020204" pitchFamily="34" charset="0"/>
              </a:rPr>
              <a:t>KLADNĚ</a:t>
            </a:r>
            <a:endParaRPr lang="cs-CZ" sz="1500" spc="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996842" y="5552209"/>
            <a:ext cx="115031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500" spc="40" dirty="0">
                <a:latin typeface="Arial" panose="020B0604020202020204" pitchFamily="34" charset="0"/>
                <a:cs typeface="Arial" panose="020B0604020202020204" pitchFamily="34" charset="0"/>
              </a:rPr>
              <a:t>ZÁPORNĚ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5312010" y="5551505"/>
            <a:ext cx="11503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500" spc="40" dirty="0" smtClean="0">
                <a:latin typeface="Arial" panose="020B0604020202020204" pitchFamily="34" charset="0"/>
                <a:cs typeface="Arial" panose="020B0604020202020204" pitchFamily="34" charset="0"/>
              </a:rPr>
              <a:t>SPÍŠE</a:t>
            </a:r>
          </a:p>
          <a:p>
            <a:pPr algn="ctr"/>
            <a:r>
              <a:rPr lang="cs-CZ" sz="1500" spc="40" dirty="0" smtClean="0">
                <a:latin typeface="Arial" panose="020B0604020202020204" pitchFamily="34" charset="0"/>
                <a:cs typeface="Arial" panose="020B0604020202020204" pitchFamily="34" charset="0"/>
              </a:rPr>
              <a:t>ZÁPORNĚ</a:t>
            </a:r>
            <a:endParaRPr lang="cs-CZ" sz="1500" spc="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7393457" y="5552209"/>
            <a:ext cx="8194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500" spc="40" dirty="0">
                <a:latin typeface="Arial" panose="020B0604020202020204" pitchFamily="34" charset="0"/>
                <a:cs typeface="Arial" panose="020B0604020202020204" pitchFamily="34" charset="0"/>
              </a:rPr>
              <a:t>NEVÍM</a:t>
            </a:r>
          </a:p>
        </p:txBody>
      </p:sp>
      <p:pic>
        <p:nvPicPr>
          <p:cNvPr id="20" name="Obrázek 10" descr="sanep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908720"/>
            <a:ext cx="1357322" cy="336616"/>
          </a:xfrm>
          <a:prstGeom prst="rect">
            <a:avLst/>
          </a:prstGeom>
        </p:spPr>
      </p:pic>
      <p:graphicFrame>
        <p:nvGraphicFramePr>
          <p:cNvPr id="21" name="Graf 20"/>
          <p:cNvGraphicFramePr/>
          <p:nvPr>
            <p:extLst>
              <p:ext uri="{D42A27DB-BD31-4B8C-83A1-F6EECF244321}">
                <p14:modId xmlns:p14="http://schemas.microsoft.com/office/powerpoint/2010/main" val="512486036"/>
              </p:ext>
            </p:extLst>
          </p:nvPr>
        </p:nvGraphicFramePr>
        <p:xfrm>
          <a:off x="5709172" y="1258087"/>
          <a:ext cx="3538169" cy="2460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87793595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18819</TotalTime>
  <Words>929</Words>
  <Application>Microsoft Office PowerPoint</Application>
  <PresentationFormat>Předvádění na obrazovce (4:3)</PresentationFormat>
  <Paragraphs>312</Paragraphs>
  <Slides>15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MS Mincho</vt:lpstr>
      <vt:lpstr>Arial</vt:lpstr>
      <vt:lpstr>Calibri</vt:lpstr>
      <vt:lpstr>Times New Roman</vt:lpstr>
      <vt:lpstr>Verdana</vt:lpstr>
      <vt:lpstr>Wingdings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SANEP</dc:creator>
  <cp:keywords/>
  <dc:description/>
  <cp:lastModifiedBy>Daniela</cp:lastModifiedBy>
  <cp:revision>338</cp:revision>
  <cp:lastPrinted>2016-02-09T14:23:10Z</cp:lastPrinted>
  <dcterms:created xsi:type="dcterms:W3CDTF">2012-09-26T06:28:13Z</dcterms:created>
  <dcterms:modified xsi:type="dcterms:W3CDTF">2016-02-15T08:04:51Z</dcterms:modified>
  <cp:category/>
</cp:coreProperties>
</file>