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3"/>
  </p:notesMasterIdLst>
  <p:handoutMasterIdLst>
    <p:handoutMasterId r:id="rId14"/>
  </p:handoutMasterIdLst>
  <p:sldIdLst>
    <p:sldId id="622" r:id="rId2"/>
    <p:sldId id="626" r:id="rId3"/>
    <p:sldId id="627" r:id="rId4"/>
    <p:sldId id="628" r:id="rId5"/>
    <p:sldId id="629" r:id="rId6"/>
    <p:sldId id="630" r:id="rId7"/>
    <p:sldId id="632" r:id="rId8"/>
    <p:sldId id="633" r:id="rId9"/>
    <p:sldId id="634" r:id="rId10"/>
    <p:sldId id="624" r:id="rId11"/>
    <p:sldId id="625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CC66"/>
    <a:srgbClr val="FF9933"/>
    <a:srgbClr val="FF5050"/>
    <a:srgbClr val="41A7C3"/>
    <a:srgbClr val="FF6161"/>
    <a:srgbClr val="FFCC99"/>
    <a:srgbClr val="E6E6E6"/>
    <a:srgbClr val="014A99"/>
    <a:srgbClr val="9DE2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A107856-5554-42FB-B03E-39F5DBC370BA}" styleName="Střední styl 4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ABFCF23-3B69-468F-B69F-88F6DE6A72F2}" styleName="Střední styl 1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202B0CA-FC54-4496-8BCA-5EF66A818D29}" styleName="Styl Tmavá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621" autoAdjust="0"/>
    <p:restoredTop sz="94542" autoAdjust="0"/>
  </p:normalViewPr>
  <p:slideViewPr>
    <p:cSldViewPr>
      <p:cViewPr varScale="1">
        <p:scale>
          <a:sx n="92" d="100"/>
          <a:sy n="92" d="100"/>
        </p:scale>
        <p:origin x="-20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57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"/>
      <c:rotY val="0"/>
      <c:depthPercent val="100"/>
      <c:rAngAx val="0"/>
      <c:perspective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0718125804351017"/>
          <c:y val="0.0682692221076656"/>
          <c:w val="0.87006634299352"/>
          <c:h val="0.545628854514619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6350" h="508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6350" h="508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9C1-459C-96C6-3635ECD51D7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6350" h="508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9C1-459C-96C6-3635ECD51D74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6350" h="508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9C1-459C-96C6-3635ECD51D74}"/>
              </c:ext>
            </c:extLst>
          </c:dPt>
          <c:dPt>
            <c:idx val="3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6350" h="508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9C1-459C-96C6-3635ECD51D74}"/>
              </c:ext>
            </c:extLst>
          </c:dPt>
          <c:dPt>
            <c:idx val="4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6350" h="508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9C1-459C-96C6-3635ECD51D74}"/>
              </c:ext>
            </c:extLst>
          </c:dPt>
          <c:dPt>
            <c:idx val="5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6350" h="508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9C1-459C-96C6-3635ECD51D74}"/>
              </c:ext>
            </c:extLst>
          </c:dPt>
          <c:dPt>
            <c:idx val="6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6350" h="508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E9C1-459C-96C6-3635ECD51D74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6350" h="508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E9C1-459C-96C6-3635ECD51D74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6350" h="508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E9C1-459C-96C6-3635ECD51D74}"/>
              </c:ext>
            </c:extLst>
          </c:dPt>
          <c:dPt>
            <c:idx val="9"/>
            <c:invertIfNegative val="0"/>
            <c:bubble3D val="0"/>
            <c:spPr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6350" h="508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E9C1-459C-96C6-3635ECD51D74}"/>
              </c:ext>
            </c:extLst>
          </c:dPt>
          <c:dPt>
            <c:idx val="1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6350" h="508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E9C1-459C-96C6-3635ECD51D74}"/>
              </c:ext>
            </c:extLst>
          </c:dPt>
          <c:dPt>
            <c:idx val="1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6350" h="508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E9C1-459C-96C6-3635ECD51D7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6000" tIns="19050" rIns="38100" bIns="19050" anchor="t" anchorCtr="1">
                <a:spAutoFit/>
              </a:bodyPr>
              <a:lstStyle/>
              <a:p>
                <a:pPr algn="ctr">
                  <a:defRPr sz="1900" b="0" i="0" u="none" strike="noStrike" kern="1200" baseline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List1!$A$1:$A$12</c:f>
              <c:strCache>
                <c:ptCount val="12"/>
                <c:pt idx="0">
                  <c:v>ANO 2011</c:v>
                </c:pt>
                <c:pt idx="1">
                  <c:v>ČSSD</c:v>
                </c:pt>
                <c:pt idx="2">
                  <c:v>KSČM</c:v>
                </c:pt>
                <c:pt idx="3">
                  <c:v>ODS</c:v>
                </c:pt>
                <c:pt idx="4">
                  <c:v>TOP 09 </c:v>
                </c:pt>
                <c:pt idx="5">
                  <c:v>KDU-ČSL</c:v>
                </c:pt>
                <c:pt idx="6">
                  <c:v>Úsvit-NK</c:v>
                </c:pt>
                <c:pt idx="7">
                  <c:v>Svobodní</c:v>
                </c:pt>
                <c:pt idx="8">
                  <c:v>SPD</c:v>
                </c:pt>
                <c:pt idx="9">
                  <c:v>Piráti</c:v>
                </c:pt>
                <c:pt idx="10">
                  <c:v>STAN</c:v>
                </c:pt>
                <c:pt idx="11">
                  <c:v>Ostatní</c:v>
                </c:pt>
              </c:strCache>
            </c:strRef>
          </c:cat>
          <c:val>
            <c:numRef>
              <c:f>List1!$B$1:$B$12</c:f>
              <c:numCache>
                <c:formatCode>General</c:formatCode>
                <c:ptCount val="12"/>
                <c:pt idx="0">
                  <c:v>22.5</c:v>
                </c:pt>
                <c:pt idx="1">
                  <c:v>19.4</c:v>
                </c:pt>
                <c:pt idx="2">
                  <c:v>14.7</c:v>
                </c:pt>
                <c:pt idx="3">
                  <c:v>10.9</c:v>
                </c:pt>
                <c:pt idx="4">
                  <c:v>5.9</c:v>
                </c:pt>
                <c:pt idx="5">
                  <c:v>5.7</c:v>
                </c:pt>
                <c:pt idx="6">
                  <c:v>5.1</c:v>
                </c:pt>
                <c:pt idx="7">
                  <c:v>4.3</c:v>
                </c:pt>
                <c:pt idx="8">
                  <c:v>3.4</c:v>
                </c:pt>
                <c:pt idx="9">
                  <c:v>3.2</c:v>
                </c:pt>
                <c:pt idx="10">
                  <c:v>0.9</c:v>
                </c:pt>
                <c:pt idx="11">
                  <c:v>4.0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18-E9C1-459C-96C6-3635ECD51D7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6"/>
        <c:gapDepth val="20"/>
        <c:shape val="box"/>
        <c:axId val="2112379464"/>
        <c:axId val="2111619640"/>
        <c:axId val="0"/>
      </c:bar3DChart>
      <c:catAx>
        <c:axId val="2112379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3540000" spcFirstLastPara="1" vertOverflow="ellipsis" vert="horz" wrap="square" anchor="ctr" anchorCtr="0"/>
          <a:lstStyle/>
          <a:p>
            <a:pPr algn="ctr">
              <a:spcBef>
                <a:spcPts val="0"/>
              </a:spcBef>
              <a:spcAft>
                <a:spcPts val="1500"/>
              </a:spcAft>
              <a:defRPr sz="169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11619640"/>
        <c:crosses val="autoZero"/>
        <c:auto val="1"/>
        <c:lblAlgn val="ctr"/>
        <c:lblOffset val="900"/>
        <c:tickLblSkip val="1"/>
        <c:tickMarkSkip val="1"/>
        <c:noMultiLvlLbl val="0"/>
      </c:catAx>
      <c:valAx>
        <c:axId val="2111619640"/>
        <c:scaling>
          <c:orientation val="minMax"/>
          <c:max val="24.0"/>
          <c:min val="0.0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2379464"/>
        <c:crosses val="autoZero"/>
        <c:crossBetween val="between"/>
        <c:majorUnit val="6.0"/>
      </c:valAx>
      <c:spPr>
        <a:noFill/>
        <a:ln>
          <a:noFill/>
        </a:ln>
        <a:effectLst>
          <a:glow rad="127000">
            <a:schemeClr val="accent1">
              <a:alpha val="98000"/>
            </a:schemeClr>
          </a:glow>
        </a:effectLst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300306211724"/>
          <c:y val="0.0370686894875497"/>
          <c:w val="0.826356408573928"/>
          <c:h val="0.753632405315391"/>
        </c:manualLayout>
      </c:layout>
      <c:lineChart>
        <c:grouping val="standard"/>
        <c:varyColors val="0"/>
        <c:ser>
          <c:idx val="0"/>
          <c:order val="0"/>
          <c:tx>
            <c:strRef>
              <c:f>List1!$A$1</c:f>
              <c:strCache>
                <c:ptCount val="1"/>
                <c:pt idx="0">
                  <c:v> ANO 2011</c:v>
                </c:pt>
              </c:strCache>
            </c:strRef>
          </c:tx>
          <c:spPr>
            <a:ln w="38100" cap="rnd">
              <a:solidFill>
                <a:schemeClr val="tx2"/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chemeClr val="tx2"/>
              </a:solidFill>
              <a:ln w="9525">
                <a:noFill/>
              </a:ln>
              <a:effectLst/>
            </c:spPr>
          </c:marke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2CFD-4F52-A0C3-297141005F9E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2CFD-4F52-A0C3-297141005F9E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2CFD-4F52-A0C3-297141005F9E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2CFD-4F52-A0C3-297141005F9E}"/>
              </c:ext>
            </c:extLst>
          </c:dPt>
          <c:dPt>
            <c:idx val="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2CFD-4F52-A0C3-297141005F9E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2CFD-4F52-A0C3-297141005F9E}"/>
              </c:ext>
            </c:extLst>
          </c:dPt>
          <c:dPt>
            <c:idx val="6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2CFD-4F52-A0C3-297141005F9E}"/>
              </c:ext>
            </c:extLst>
          </c:dPt>
          <c:dPt>
            <c:idx val="7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2CFD-4F52-A0C3-297141005F9E}"/>
              </c:ext>
            </c:extLst>
          </c:dPt>
          <c:dPt>
            <c:idx val="8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1-2CFD-4F52-A0C3-297141005F9E}"/>
              </c:ext>
            </c:extLst>
          </c:dPt>
          <c:dPt>
            <c:idx val="9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3-2CFD-4F52-A0C3-297141005F9E}"/>
              </c:ext>
            </c:extLst>
          </c:dPt>
          <c:dPt>
            <c:idx val="1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5-2CFD-4F52-A0C3-297141005F9E}"/>
              </c:ext>
            </c:extLst>
          </c:dPt>
          <c:dPt>
            <c:idx val="1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7-2CFD-4F52-A0C3-297141005F9E}"/>
              </c:ext>
            </c:extLst>
          </c:dPt>
          <c:dLbls>
            <c:dLbl>
              <c:idx val="0"/>
              <c:layout>
                <c:manualLayout>
                  <c:x val="0.0"/>
                  <c:y val="-0.020800355080077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CFD-4F52-A0C3-297141005F9E}"/>
                </c:ext>
              </c:extLst>
            </c:dLbl>
            <c:dLbl>
              <c:idx val="1"/>
              <c:layout>
                <c:manualLayout>
                  <c:x val="-5.092533763208E-17"/>
                  <c:y val="-0.0208003550800773"/>
                </c:manualLayout>
              </c:layout>
              <c:spPr>
                <a:solidFill>
                  <a:srgbClr val="FFFFFF">
                    <a:alpha val="69804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4.6173556430446197E-2"/>
                      <c:h val="2.94808182237315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CFD-4F52-A0C3-297141005F9E}"/>
                </c:ext>
              </c:extLst>
            </c:dLbl>
            <c:dLbl>
              <c:idx val="2"/>
              <c:layout>
                <c:manualLayout>
                  <c:x val="-1.0185067526416E-16"/>
                  <c:y val="-0.019760337326073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4.6625E-2"/>
                      <c:h val="3.572092474775474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2CFD-4F52-A0C3-297141005F9E}"/>
                </c:ext>
              </c:extLst>
            </c:dLbl>
            <c:dLbl>
              <c:idx val="3"/>
              <c:layout>
                <c:manualLayout>
                  <c:x val="0.0"/>
                  <c:y val="-0.019684178545662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4.6173556430446197E-2"/>
                      <c:h val="2.94808182237315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2CFD-4F52-A0C3-297141005F9E}"/>
                </c:ext>
              </c:extLst>
            </c:dLbl>
            <c:dLbl>
              <c:idx val="4"/>
              <c:layout>
                <c:manualLayout>
                  <c:x val="0.0"/>
                  <c:y val="-0.024960426096092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CFD-4F52-A0C3-297141005F9E}"/>
                </c:ext>
              </c:extLst>
            </c:dLbl>
            <c:dLbl>
              <c:idx val="5"/>
              <c:layout>
                <c:manualLayout>
                  <c:x val="0.0"/>
                  <c:y val="-0.027040461604100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4.6173556430446197E-2"/>
                      <c:h val="2.94808182237315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2CFD-4F52-A0C3-297141005F9E}"/>
                </c:ext>
              </c:extLst>
            </c:dLbl>
            <c:dLbl>
              <c:idx val="6"/>
              <c:layout>
                <c:manualLayout>
                  <c:x val="-1.0185067526416E-16"/>
                  <c:y val="-0.018720319572069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CFD-4F52-A0C3-297141005F9E}"/>
                </c:ext>
              </c:extLst>
            </c:dLbl>
            <c:dLbl>
              <c:idx val="7"/>
              <c:layout>
                <c:manualLayout>
                  <c:x val="-2.0370135052832E-16"/>
                  <c:y val="-0.031200532620115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CFD-4F52-A0C3-297141005F9E}"/>
                </c:ext>
              </c:extLst>
            </c:dLbl>
            <c:dLbl>
              <c:idx val="8"/>
              <c:layout>
                <c:manualLayout>
                  <c:x val="-2.0370135052832E-16"/>
                  <c:y val="-0.014560248556054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CFD-4F52-A0C3-297141005F9E}"/>
                </c:ext>
              </c:extLst>
            </c:dLbl>
            <c:dLbl>
              <c:idx val="9"/>
              <c:layout>
                <c:manualLayout>
                  <c:x val="-1.0185067526416E-16"/>
                  <c:y val="-0.020800355080077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CFD-4F52-A0C3-297141005F9E}"/>
                </c:ext>
              </c:extLst>
            </c:dLbl>
            <c:dLbl>
              <c:idx val="10"/>
              <c:layout>
                <c:manualLayout>
                  <c:x val="0.0"/>
                  <c:y val="-0.02288039058808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CFD-4F52-A0C3-297141005F9E}"/>
                </c:ext>
              </c:extLst>
            </c:dLbl>
            <c:dLbl>
              <c:idx val="11"/>
              <c:layout>
                <c:manualLayout>
                  <c:x val="-1.0185067526416E-16"/>
                  <c:y val="-0.020800355080077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2CFD-4F52-A0C3-297141005F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List1!$B$14:$K$14</c:f>
              <c:strCache>
                <c:ptCount val="10"/>
                <c:pt idx="0">
                  <c:v>14.-18. 5.    2015</c:v>
                </c:pt>
                <c:pt idx="1">
                  <c:v>7/2015</c:v>
                </c:pt>
                <c:pt idx="2">
                  <c:v>13.-18. 8.    2015</c:v>
                </c:pt>
                <c:pt idx="3">
                  <c:v>3.-8. 9.         2015</c:v>
                </c:pt>
                <c:pt idx="4">
                  <c:v>1.-7. 10.        2015</c:v>
                </c:pt>
                <c:pt idx="5">
                  <c:v>12.-18. 11.    2015</c:v>
                </c:pt>
                <c:pt idx="6">
                  <c:v>3.-8. 12.       2015</c:v>
                </c:pt>
                <c:pt idx="7">
                  <c:v>1.-5. 1.     2016</c:v>
                </c:pt>
                <c:pt idx="8">
                  <c:v>4.-10.2. 2016</c:v>
                </c:pt>
                <c:pt idx="9">
                  <c:v>10.-16. 3. 2016</c:v>
                </c:pt>
              </c:strCache>
            </c:strRef>
          </c:cat>
          <c:val>
            <c:numRef>
              <c:f>List1!$B$1:$K$1</c:f>
              <c:numCache>
                <c:formatCode>General</c:formatCode>
                <c:ptCount val="10"/>
                <c:pt idx="0">
                  <c:v>23.2</c:v>
                </c:pt>
                <c:pt idx="1">
                  <c:v>22.9</c:v>
                </c:pt>
                <c:pt idx="2">
                  <c:v>22.8</c:v>
                </c:pt>
                <c:pt idx="3">
                  <c:v>22.9</c:v>
                </c:pt>
                <c:pt idx="4">
                  <c:v>22.6</c:v>
                </c:pt>
                <c:pt idx="5">
                  <c:v>23.2</c:v>
                </c:pt>
                <c:pt idx="6">
                  <c:v>23.8</c:v>
                </c:pt>
                <c:pt idx="7">
                  <c:v>23.7</c:v>
                </c:pt>
                <c:pt idx="8">
                  <c:v>24.3</c:v>
                </c:pt>
                <c:pt idx="9">
                  <c:v>22.5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8-2CFD-4F52-A0C3-297141005F9E}"/>
            </c:ext>
          </c:extLst>
        </c:ser>
        <c:ser>
          <c:idx val="1"/>
          <c:order val="1"/>
          <c:tx>
            <c:strRef>
              <c:f>List1!$A$2</c:f>
              <c:strCache>
                <c:ptCount val="1"/>
                <c:pt idx="0">
                  <c:v> ČSSD</c:v>
                </c:pt>
              </c:strCache>
            </c:strRef>
          </c:tx>
          <c:spPr>
            <a:ln w="3810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chemeClr val="accent6">
                  <a:lumMod val="75000"/>
                </a:schemeClr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0.0"/>
                  <c:y val="0.024960426096092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2CFD-4F52-A0C3-297141005F9E}"/>
                </c:ext>
              </c:extLst>
            </c:dLbl>
            <c:dLbl>
              <c:idx val="1"/>
              <c:layout>
                <c:manualLayout>
                  <c:x val="-5.092533763208E-17"/>
                  <c:y val="0.021840290942919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4.6173556430446197E-2"/>
                      <c:h val="2.516842964689349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A-2CFD-4F52-A0C3-297141005F9E}"/>
                </c:ext>
              </c:extLst>
            </c:dLbl>
            <c:dLbl>
              <c:idx val="2"/>
              <c:layout>
                <c:manualLayout>
                  <c:x val="-1.0185067526416E-16"/>
                  <c:y val="0.018720319572069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2CFD-4F52-A0C3-297141005F9E}"/>
                </c:ext>
              </c:extLst>
            </c:dLbl>
            <c:dLbl>
              <c:idx val="3"/>
              <c:layout>
                <c:manualLayout>
                  <c:x val="0.0"/>
                  <c:y val="0.043680745668162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2CFD-4F52-A0C3-297141005F9E}"/>
                </c:ext>
              </c:extLst>
            </c:dLbl>
            <c:dLbl>
              <c:idx val="4"/>
              <c:layout>
                <c:manualLayout>
                  <c:x val="0.0"/>
                  <c:y val="0.027040461604100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2CFD-4F52-A0C3-297141005F9E}"/>
                </c:ext>
              </c:extLst>
            </c:dLbl>
            <c:dLbl>
              <c:idx val="5"/>
              <c:layout>
                <c:manualLayout>
                  <c:x val="0.0"/>
                  <c:y val="0.039520674652146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2CFD-4F52-A0C3-297141005F9E}"/>
                </c:ext>
              </c:extLst>
            </c:dLbl>
            <c:dLbl>
              <c:idx val="6"/>
              <c:layout>
                <c:manualLayout>
                  <c:x val="0.0"/>
                  <c:y val="0.02288039058808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2CFD-4F52-A0C3-297141005F9E}"/>
                </c:ext>
              </c:extLst>
            </c:dLbl>
            <c:dLbl>
              <c:idx val="7"/>
              <c:layout>
                <c:manualLayout>
                  <c:x val="0.0"/>
                  <c:y val="0.027040461604100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2CFD-4F52-A0C3-297141005F9E}"/>
                </c:ext>
              </c:extLst>
            </c:dLbl>
            <c:dLbl>
              <c:idx val="8"/>
              <c:layout>
                <c:manualLayout>
                  <c:x val="-2.0370135052832E-16"/>
                  <c:y val="-0.0083201420320309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2CFD-4F52-A0C3-297141005F9E}"/>
                </c:ext>
              </c:extLst>
            </c:dLbl>
            <c:dLbl>
              <c:idx val="9"/>
              <c:layout>
                <c:manualLayout>
                  <c:x val="-1.0185067526416E-16"/>
                  <c:y val="0.02288039058808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2CFD-4F52-A0C3-297141005F9E}"/>
                </c:ext>
              </c:extLst>
            </c:dLbl>
            <c:dLbl>
              <c:idx val="10"/>
              <c:layout>
                <c:manualLayout>
                  <c:x val="0.0"/>
                  <c:y val="0.014560248556054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2CFD-4F52-A0C3-297141005F9E}"/>
                </c:ext>
              </c:extLst>
            </c:dLbl>
            <c:dLbl>
              <c:idx val="11"/>
              <c:layout>
                <c:manualLayout>
                  <c:x val="-1.0185067526416E-16"/>
                  <c:y val="0.0260766026305079"/>
                </c:manualLayout>
              </c:layout>
              <c:spPr>
                <a:solidFill>
                  <a:srgbClr val="FFFFFF">
                    <a:alpha val="69804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4.6173556430446197E-2"/>
                      <c:h val="2.94808182237315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24-2CFD-4F52-A0C3-297141005F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List1!$B$14:$K$14</c:f>
              <c:strCache>
                <c:ptCount val="10"/>
                <c:pt idx="0">
                  <c:v>14.-18. 5.    2015</c:v>
                </c:pt>
                <c:pt idx="1">
                  <c:v>7/2015</c:v>
                </c:pt>
                <c:pt idx="2">
                  <c:v>13.-18. 8.    2015</c:v>
                </c:pt>
                <c:pt idx="3">
                  <c:v>3.-8. 9.         2015</c:v>
                </c:pt>
                <c:pt idx="4">
                  <c:v>1.-7. 10.        2015</c:v>
                </c:pt>
                <c:pt idx="5">
                  <c:v>12.-18. 11.    2015</c:v>
                </c:pt>
                <c:pt idx="6">
                  <c:v>3.-8. 12.       2015</c:v>
                </c:pt>
                <c:pt idx="7">
                  <c:v>1.-5. 1.     2016</c:v>
                </c:pt>
                <c:pt idx="8">
                  <c:v>4.-10.2. 2016</c:v>
                </c:pt>
                <c:pt idx="9">
                  <c:v>10.-16. 3. 2016</c:v>
                </c:pt>
              </c:strCache>
            </c:strRef>
          </c:cat>
          <c:val>
            <c:numRef>
              <c:f>List1!$B$2:$K$2</c:f>
              <c:numCache>
                <c:formatCode>General</c:formatCode>
                <c:ptCount val="10"/>
                <c:pt idx="0">
                  <c:v>23.1</c:v>
                </c:pt>
                <c:pt idx="1">
                  <c:v>22.8</c:v>
                </c:pt>
                <c:pt idx="2">
                  <c:v>22.5</c:v>
                </c:pt>
                <c:pt idx="3">
                  <c:v>22.7</c:v>
                </c:pt>
                <c:pt idx="4">
                  <c:v>21.3</c:v>
                </c:pt>
                <c:pt idx="5">
                  <c:v>20.6</c:v>
                </c:pt>
                <c:pt idx="6">
                  <c:v>19.7</c:v>
                </c:pt>
                <c:pt idx="7">
                  <c:v>20.2</c:v>
                </c:pt>
                <c:pt idx="8">
                  <c:v>21.3</c:v>
                </c:pt>
                <c:pt idx="9">
                  <c:v>19.4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5-2CFD-4F52-A0C3-297141005F9E}"/>
            </c:ext>
          </c:extLst>
        </c:ser>
        <c:ser>
          <c:idx val="2"/>
          <c:order val="2"/>
          <c:tx>
            <c:strRef>
              <c:f>List1!$A$3</c:f>
              <c:strCache>
                <c:ptCount val="1"/>
                <c:pt idx="0">
                  <c:v> KSČM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0.0"/>
                  <c:y val="-0.02288039058808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2CFD-4F52-A0C3-297141005F9E}"/>
                </c:ext>
              </c:extLst>
            </c:dLbl>
            <c:dLbl>
              <c:idx val="1"/>
              <c:layout>
                <c:manualLayout>
                  <c:x val="-5.092533763208E-17"/>
                  <c:y val="-0.02288039058808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2CFD-4F52-A0C3-297141005F9E}"/>
                </c:ext>
              </c:extLst>
            </c:dLbl>
            <c:dLbl>
              <c:idx val="2"/>
              <c:layout>
                <c:manualLayout>
                  <c:x val="-1.0185067526416E-16"/>
                  <c:y val="-0.023920326450927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FF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4.6173556430446197E-2"/>
                      <c:h val="2.93285006629089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28-2CFD-4F52-A0C3-297141005F9E}"/>
                </c:ext>
              </c:extLst>
            </c:dLbl>
            <c:dLbl>
              <c:idx val="3"/>
              <c:layout>
                <c:manualLayout>
                  <c:x val="0.0"/>
                  <c:y val="-0.028080397466942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FF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4.6173556430446197E-2"/>
                      <c:h val="2.93285006629089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29-2CFD-4F52-A0C3-297141005F9E}"/>
                </c:ext>
              </c:extLst>
            </c:dLbl>
            <c:dLbl>
              <c:idx val="4"/>
              <c:layout>
                <c:manualLayout>
                  <c:x val="-5.092533763208E-17"/>
                  <c:y val="-0.028080479358104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FF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4.6173556430446197E-2"/>
                      <c:h val="2.93285006629089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2A-2CFD-4F52-A0C3-297141005F9E}"/>
                </c:ext>
              </c:extLst>
            </c:dLbl>
            <c:dLbl>
              <c:idx val="5"/>
              <c:layout>
                <c:manualLayout>
                  <c:x val="1.0185067526416E-16"/>
                  <c:y val="-0.024960426096092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2CFD-4F52-A0C3-297141005F9E}"/>
                </c:ext>
              </c:extLst>
            </c:dLbl>
            <c:dLbl>
              <c:idx val="6"/>
              <c:layout>
                <c:manualLayout>
                  <c:x val="0.0"/>
                  <c:y val="-0.018720319572069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2CFD-4F52-A0C3-297141005F9E}"/>
                </c:ext>
              </c:extLst>
            </c:dLbl>
            <c:dLbl>
              <c:idx val="7"/>
              <c:layout>
                <c:manualLayout>
                  <c:x val="-2.0370135052832E-16"/>
                  <c:y val="-0.015524107529646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FF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4.6173556430446197E-2"/>
                      <c:h val="2.94808182237315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2D-2CFD-4F52-A0C3-297141005F9E}"/>
                </c:ext>
              </c:extLst>
            </c:dLbl>
            <c:dLbl>
              <c:idx val="8"/>
              <c:layout>
                <c:manualLayout>
                  <c:x val="0.0"/>
                  <c:y val="0.0062401065240231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2CFD-4F52-A0C3-297141005F9E}"/>
                </c:ext>
              </c:extLst>
            </c:dLbl>
            <c:dLbl>
              <c:idx val="9"/>
              <c:layout>
                <c:manualLayout>
                  <c:x val="-1.0185067526416E-16"/>
                  <c:y val="-0.020800355080077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2CFD-4F52-A0C3-297141005F9E}"/>
                </c:ext>
              </c:extLst>
            </c:dLbl>
            <c:dLbl>
              <c:idx val="10"/>
              <c:layout>
                <c:manualLayout>
                  <c:x val="0.0"/>
                  <c:y val="-0.02288039058808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2CFD-4F52-A0C3-297141005F9E}"/>
                </c:ext>
              </c:extLst>
            </c:dLbl>
            <c:dLbl>
              <c:idx val="11"/>
              <c:layout>
                <c:manualLayout>
                  <c:x val="-1.0185067526416E-16"/>
                  <c:y val="0.01456024855605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2CFD-4F52-A0C3-297141005F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FF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List1!$B$14:$K$14</c:f>
              <c:strCache>
                <c:ptCount val="10"/>
                <c:pt idx="0">
                  <c:v>14.-18. 5.    2015</c:v>
                </c:pt>
                <c:pt idx="1">
                  <c:v>7/2015</c:v>
                </c:pt>
                <c:pt idx="2">
                  <c:v>13.-18. 8.    2015</c:v>
                </c:pt>
                <c:pt idx="3">
                  <c:v>3.-8. 9.         2015</c:v>
                </c:pt>
                <c:pt idx="4">
                  <c:v>1.-7. 10.        2015</c:v>
                </c:pt>
                <c:pt idx="5">
                  <c:v>12.-18. 11.    2015</c:v>
                </c:pt>
                <c:pt idx="6">
                  <c:v>3.-8. 12.       2015</c:v>
                </c:pt>
                <c:pt idx="7">
                  <c:v>1.-5. 1.     2016</c:v>
                </c:pt>
                <c:pt idx="8">
                  <c:v>4.-10.2. 2016</c:v>
                </c:pt>
                <c:pt idx="9">
                  <c:v>10.-16. 3. 2016</c:v>
                </c:pt>
              </c:strCache>
            </c:strRef>
          </c:cat>
          <c:val>
            <c:numRef>
              <c:f>List1!$B$3:$K$3</c:f>
              <c:numCache>
                <c:formatCode>General</c:formatCode>
                <c:ptCount val="10"/>
                <c:pt idx="0">
                  <c:v>14.3</c:v>
                </c:pt>
                <c:pt idx="1">
                  <c:v>14.3</c:v>
                </c:pt>
                <c:pt idx="2">
                  <c:v>14.1</c:v>
                </c:pt>
                <c:pt idx="3">
                  <c:v>13.9</c:v>
                </c:pt>
                <c:pt idx="4">
                  <c:v>14.1</c:v>
                </c:pt>
                <c:pt idx="5">
                  <c:v>14.2</c:v>
                </c:pt>
                <c:pt idx="6">
                  <c:v>13.9</c:v>
                </c:pt>
                <c:pt idx="7">
                  <c:v>13.5</c:v>
                </c:pt>
                <c:pt idx="8">
                  <c:v>13.1</c:v>
                </c:pt>
                <c:pt idx="9">
                  <c:v>14.7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32-2CFD-4F52-A0C3-297141005F9E}"/>
            </c:ext>
          </c:extLst>
        </c:ser>
        <c:ser>
          <c:idx val="3"/>
          <c:order val="3"/>
          <c:tx>
            <c:strRef>
              <c:f>List1!$A$4</c:f>
              <c:strCache>
                <c:ptCount val="1"/>
                <c:pt idx="0">
                  <c:v> TOP 09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rgbClr val="7030A0"/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2.546266881604E-17"/>
                  <c:y val="-0.017680301818065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7030A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3.348857167892440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33-2CFD-4F52-A0C3-297141005F9E}"/>
                </c:ext>
              </c:extLst>
            </c:dLbl>
            <c:dLbl>
              <c:idx val="1"/>
              <c:layout>
                <c:manualLayout>
                  <c:x val="0.0"/>
                  <c:y val="-0.019760337326073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7030A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3.76486426949398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34-2CFD-4F52-A0C3-297141005F9E}"/>
                </c:ext>
              </c:extLst>
            </c:dLbl>
            <c:dLbl>
              <c:idx val="2"/>
              <c:layout>
                <c:manualLayout>
                  <c:x val="-0.00138888888888889"/>
                  <c:y val="-0.0238441676705159"/>
                </c:manualLayout>
              </c:layout>
              <c:spPr>
                <a:solidFill>
                  <a:srgbClr val="FFFFFF">
                    <a:alpha val="69804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7030A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4.061800087489064E-2"/>
                      <c:h val="2.948081822373156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35-2CFD-4F52-A0C3-297141005F9E}"/>
                </c:ext>
              </c:extLst>
            </c:dLbl>
            <c:dLbl>
              <c:idx val="3"/>
              <c:layout>
                <c:manualLayout>
                  <c:x val="0.0"/>
                  <c:y val="-0.014560248556054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2CFD-4F52-A0C3-297141005F9E}"/>
                </c:ext>
              </c:extLst>
            </c:dLbl>
            <c:dLbl>
              <c:idx val="4"/>
              <c:layout>
                <c:manualLayout>
                  <c:x val="0.0"/>
                  <c:y val="-0.013520148910888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7030A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3285006629089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37-2CFD-4F52-A0C3-297141005F9E}"/>
                </c:ext>
              </c:extLst>
            </c:dLbl>
            <c:dLbl>
              <c:idx val="5"/>
              <c:layout>
                <c:manualLayout>
                  <c:x val="0.0"/>
                  <c:y val="-0.041600546377831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7030A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3.556860718693213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38-2CFD-4F52-A0C3-297141005F9E}"/>
                </c:ext>
              </c:extLst>
            </c:dLbl>
            <c:dLbl>
              <c:idx val="6"/>
              <c:layout>
                <c:manualLayout>
                  <c:x val="0.0"/>
                  <c:y val="-0.023844331452839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7030A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4808182237315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39-2CFD-4F52-A0C3-297141005F9E}"/>
                </c:ext>
              </c:extLst>
            </c:dLbl>
            <c:dLbl>
              <c:idx val="7"/>
              <c:layout>
                <c:manualLayout>
                  <c:x val="0.0"/>
                  <c:y val="-0.048880916329343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7030A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3285006629089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3A-2CFD-4F52-A0C3-297141005F9E}"/>
                </c:ext>
              </c:extLst>
            </c:dLbl>
            <c:dLbl>
              <c:idx val="8"/>
              <c:layout>
                <c:manualLayout>
                  <c:x val="-2.0370135052832E-16"/>
                  <c:y val="-0.0561609587162086"/>
                </c:manualLayout>
              </c:layout>
              <c:spPr>
                <a:solidFill>
                  <a:srgbClr val="FFFFFF">
                    <a:alpha val="69804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7030A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4808182237315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3B-2CFD-4F52-A0C3-297141005F9E}"/>
                </c:ext>
              </c:extLst>
            </c:dLbl>
            <c:dLbl>
              <c:idx val="9"/>
              <c:layout>
                <c:manualLayout>
                  <c:x val="0.0"/>
                  <c:y val="-0.0894415268443323"/>
                </c:manualLayout>
              </c:layout>
              <c:spPr>
                <a:solidFill>
                  <a:srgbClr val="FFFFFF">
                    <a:alpha val="69804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7030A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4808182237315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3C-2CFD-4F52-A0C3-297141005F9E}"/>
                </c:ext>
              </c:extLst>
            </c:dLbl>
            <c:dLbl>
              <c:idx val="10"/>
              <c:layout>
                <c:manualLayout>
                  <c:x val="0.0"/>
                  <c:y val="-0.023844249561677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7030A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4808182237315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3D-2CFD-4F52-A0C3-297141005F9E}"/>
                </c:ext>
              </c:extLst>
            </c:dLbl>
            <c:dLbl>
              <c:idx val="11"/>
              <c:layout>
                <c:manualLayout>
                  <c:x val="-1.0185067526416E-16"/>
                  <c:y val="-0.020800355080077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7030A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4808182237315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3E-2CFD-4F52-A0C3-297141005F9E}"/>
                </c:ext>
              </c:extLst>
            </c:dLbl>
            <c:dLbl>
              <c:idx val="12"/>
              <c:layout>
                <c:manualLayout>
                  <c:x val="0.0"/>
                  <c:y val="-0.014560248556054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F-2CFD-4F52-A0C3-297141005F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7030A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List1!$B$14:$K$14</c:f>
              <c:strCache>
                <c:ptCount val="10"/>
                <c:pt idx="0">
                  <c:v>14.-18. 5.    2015</c:v>
                </c:pt>
                <c:pt idx="1">
                  <c:v>7/2015</c:v>
                </c:pt>
                <c:pt idx="2">
                  <c:v>13.-18. 8.    2015</c:v>
                </c:pt>
                <c:pt idx="3">
                  <c:v>3.-8. 9.         2015</c:v>
                </c:pt>
                <c:pt idx="4">
                  <c:v>1.-7. 10.        2015</c:v>
                </c:pt>
                <c:pt idx="5">
                  <c:v>12.-18. 11.    2015</c:v>
                </c:pt>
                <c:pt idx="6">
                  <c:v>3.-8. 12.       2015</c:v>
                </c:pt>
                <c:pt idx="7">
                  <c:v>1.-5. 1.     2016</c:v>
                </c:pt>
                <c:pt idx="8">
                  <c:v>4.-10.2. 2016</c:v>
                </c:pt>
                <c:pt idx="9">
                  <c:v>10.-16. 3. 2016</c:v>
                </c:pt>
              </c:strCache>
            </c:strRef>
          </c:cat>
          <c:val>
            <c:numRef>
              <c:f>List1!$B$4:$K$4</c:f>
              <c:numCache>
                <c:formatCode>General</c:formatCode>
                <c:ptCount val="10"/>
                <c:pt idx="0">
                  <c:v>9.8</c:v>
                </c:pt>
                <c:pt idx="1">
                  <c:v>9.4</c:v>
                </c:pt>
                <c:pt idx="2">
                  <c:v>9.700000000000001</c:v>
                </c:pt>
                <c:pt idx="3">
                  <c:v>9.8</c:v>
                </c:pt>
                <c:pt idx="4">
                  <c:v>8.200000000000001</c:v>
                </c:pt>
                <c:pt idx="5">
                  <c:v>6.5</c:v>
                </c:pt>
                <c:pt idx="6">
                  <c:v>6.1</c:v>
                </c:pt>
                <c:pt idx="7">
                  <c:v>6.5</c:v>
                </c:pt>
                <c:pt idx="8">
                  <c:v>6.2</c:v>
                </c:pt>
                <c:pt idx="9">
                  <c:v>5.9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40-2CFD-4F52-A0C3-297141005F9E}"/>
            </c:ext>
          </c:extLst>
        </c:ser>
        <c:ser>
          <c:idx val="4"/>
          <c:order val="4"/>
          <c:tx>
            <c:strRef>
              <c:f>List1!$A$5</c:f>
              <c:strCache>
                <c:ptCount val="1"/>
                <c:pt idx="0">
                  <c:v> KDU-ČSL</c:v>
                </c:pt>
              </c:strCache>
            </c:strRef>
          </c:tx>
          <c:spPr>
            <a:ln w="38100" cap="rnd">
              <a:solidFill>
                <a:srgbClr val="FFFF00"/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rgbClr val="FFFF00"/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0.0"/>
                  <c:y val="0.024960426096092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1-2CFD-4F52-A0C3-297141005F9E}"/>
                </c:ext>
              </c:extLst>
            </c:dLbl>
            <c:dLbl>
              <c:idx val="1"/>
              <c:layout>
                <c:manualLayout>
                  <c:x val="-5.092533763208E-17"/>
                  <c:y val="0.016640284064061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2-2CFD-4F52-A0C3-297141005F9E}"/>
                </c:ext>
              </c:extLst>
            </c:dLbl>
            <c:dLbl>
              <c:idx val="2"/>
              <c:layout>
                <c:manualLayout>
                  <c:x val="-1.0185067526416E-16"/>
                  <c:y val="0.018720237680907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FFCC6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724846515490122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43-2CFD-4F52-A0C3-297141005F9E}"/>
                </c:ext>
              </c:extLst>
            </c:dLbl>
            <c:dLbl>
              <c:idx val="3"/>
              <c:layout>
                <c:manualLayout>
                  <c:x val="0.0"/>
                  <c:y val="0.0218404547252429"/>
                </c:manualLayout>
              </c:layout>
              <c:spPr>
                <a:solidFill>
                  <a:srgbClr val="FFFFFF">
                    <a:alpha val="69804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FFCC6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516842964689349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44-2CFD-4F52-A0C3-297141005F9E}"/>
                </c:ext>
              </c:extLst>
            </c:dLbl>
            <c:dLbl>
              <c:idx val="4"/>
              <c:layout>
                <c:manualLayout>
                  <c:x val="0.0"/>
                  <c:y val="-0.0145603304472159"/>
                </c:manualLayout>
              </c:layout>
              <c:spPr>
                <a:solidFill>
                  <a:srgbClr val="FFFFFF">
                    <a:alpha val="69804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FFCC6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308839413888576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45-2CFD-4F52-A0C3-297141005F9E}"/>
                </c:ext>
              </c:extLst>
            </c:dLbl>
            <c:dLbl>
              <c:idx val="5"/>
              <c:layout>
                <c:manualLayout>
                  <c:x val="0.0"/>
                  <c:y val="-0.0155241075296467"/>
                </c:manualLayout>
              </c:layout>
              <c:spPr>
                <a:solidFill>
                  <a:srgbClr val="FFFFFF">
                    <a:alpha val="69804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FFCC6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4808182237315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46-2CFD-4F52-A0C3-297141005F9E}"/>
                </c:ext>
              </c:extLst>
            </c:dLbl>
            <c:dLbl>
              <c:idx val="6"/>
              <c:layout>
                <c:manualLayout>
                  <c:x val="0.0"/>
                  <c:y val="-0.046724640149762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FFCC6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4808182237315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47-2CFD-4F52-A0C3-297141005F9E}"/>
                </c:ext>
              </c:extLst>
            </c:dLbl>
            <c:dLbl>
              <c:idx val="7"/>
              <c:layout>
                <c:manualLayout>
                  <c:x val="0.0"/>
                  <c:y val="-0.015524107529646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FFCC6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4808182237315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48-2CFD-4F52-A0C3-297141005F9E}"/>
                </c:ext>
              </c:extLst>
            </c:dLbl>
            <c:dLbl>
              <c:idx val="8"/>
              <c:layout>
                <c:manualLayout>
                  <c:x val="-2.0370135052832E-16"/>
                  <c:y val="-0.019684178545662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FFCC6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4808182237315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49-2CFD-4F52-A0C3-297141005F9E}"/>
                </c:ext>
              </c:extLst>
            </c:dLbl>
            <c:dLbl>
              <c:idx val="9"/>
              <c:layout>
                <c:manualLayout>
                  <c:x val="0.0"/>
                  <c:y val="-0.05920485319780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FFCC6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4808182237315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4A-2CFD-4F52-A0C3-297141005F9E}"/>
                </c:ext>
              </c:extLst>
            </c:dLbl>
            <c:dLbl>
              <c:idx val="10"/>
              <c:layout>
                <c:manualLayout>
                  <c:x val="0.0"/>
                  <c:y val="0.027040461604100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FFCC6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4808182237315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4B-2CFD-4F52-A0C3-297141005F9E}"/>
                </c:ext>
              </c:extLst>
            </c:dLbl>
            <c:dLbl>
              <c:idx val="11"/>
              <c:layout>
                <c:manualLayout>
                  <c:x val="-1.0185067526416E-16"/>
                  <c:y val="0.0249604260960926"/>
                </c:manualLayout>
              </c:layout>
              <c:spPr>
                <a:solidFill>
                  <a:srgbClr val="FFFFFF">
                    <a:alpha val="69804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FFCC6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4808182237315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4C-2CFD-4F52-A0C3-297141005F9E}"/>
                </c:ext>
              </c:extLst>
            </c:dLbl>
            <c:dLbl>
              <c:idx val="12"/>
              <c:layout>
                <c:manualLayout>
                  <c:x val="0.0"/>
                  <c:y val="-0.031200532620115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D-2CFD-4F52-A0C3-297141005F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FFCC66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List1!$B$14:$K$14</c:f>
              <c:strCache>
                <c:ptCount val="10"/>
                <c:pt idx="0">
                  <c:v>14.-18. 5.    2015</c:v>
                </c:pt>
                <c:pt idx="1">
                  <c:v>7/2015</c:v>
                </c:pt>
                <c:pt idx="2">
                  <c:v>13.-18. 8.    2015</c:v>
                </c:pt>
                <c:pt idx="3">
                  <c:v>3.-8. 9.         2015</c:v>
                </c:pt>
                <c:pt idx="4">
                  <c:v>1.-7. 10.        2015</c:v>
                </c:pt>
                <c:pt idx="5">
                  <c:v>12.-18. 11.    2015</c:v>
                </c:pt>
                <c:pt idx="6">
                  <c:v>3.-8. 12.       2015</c:v>
                </c:pt>
                <c:pt idx="7">
                  <c:v>1.-5. 1.     2016</c:v>
                </c:pt>
                <c:pt idx="8">
                  <c:v>4.-10.2. 2016</c:v>
                </c:pt>
                <c:pt idx="9">
                  <c:v>10.-16. 3. 2016</c:v>
                </c:pt>
              </c:strCache>
            </c:strRef>
          </c:cat>
          <c:val>
            <c:numRef>
              <c:f>List1!$B$5:$K$5</c:f>
              <c:numCache>
                <c:formatCode>General</c:formatCode>
                <c:ptCount val="10"/>
                <c:pt idx="0">
                  <c:v>7.1</c:v>
                </c:pt>
                <c:pt idx="1">
                  <c:v>6.5</c:v>
                </c:pt>
                <c:pt idx="2">
                  <c:v>6.7</c:v>
                </c:pt>
                <c:pt idx="3">
                  <c:v>6.5</c:v>
                </c:pt>
                <c:pt idx="4">
                  <c:v>6.4</c:v>
                </c:pt>
                <c:pt idx="5">
                  <c:v>6.3</c:v>
                </c:pt>
                <c:pt idx="6">
                  <c:v>6.4</c:v>
                </c:pt>
                <c:pt idx="7">
                  <c:v>6.4</c:v>
                </c:pt>
                <c:pt idx="8">
                  <c:v>6.2</c:v>
                </c:pt>
                <c:pt idx="9">
                  <c:v>5.7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4E-2CFD-4F52-A0C3-297141005F9E}"/>
            </c:ext>
          </c:extLst>
        </c:ser>
        <c:ser>
          <c:idx val="5"/>
          <c:order val="5"/>
          <c:tx>
            <c:strRef>
              <c:f>List1!$A$6</c:f>
              <c:strCache>
                <c:ptCount val="1"/>
                <c:pt idx="0">
                  <c:v> ÚSVIT (ÚNK)</c:v>
                </c:pt>
              </c:strCache>
            </c:strRef>
          </c:tx>
          <c:spPr>
            <a:ln w="38100" cap="rnd">
              <a:solidFill>
                <a:srgbClr val="92D050"/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rgbClr val="92D050"/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0.0"/>
                  <c:y val="-0.0176041430376544"/>
                </c:manualLayout>
              </c:layout>
              <c:spPr>
                <a:solidFill>
                  <a:srgbClr val="FFFFFF">
                    <a:alpha val="69804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92D05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4808182237315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4F-2CFD-4F52-A0C3-297141005F9E}"/>
                </c:ext>
              </c:extLst>
            </c:dLbl>
            <c:dLbl>
              <c:idx val="1"/>
              <c:spPr>
                <a:solidFill>
                  <a:srgbClr val="FFFFFF">
                    <a:alpha val="69804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92D05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0185067526416E-16"/>
                  <c:y val="-0.00928400100562362"/>
                </c:manualLayout>
              </c:layout>
              <c:spPr>
                <a:solidFill>
                  <a:srgbClr val="FFFFFF">
                    <a:alpha val="69804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92D05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4808182237315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51-2CFD-4F52-A0C3-297141005F9E}"/>
                </c:ext>
              </c:extLst>
            </c:dLbl>
            <c:dLbl>
              <c:idx val="3"/>
              <c:layout>
                <c:manualLayout>
                  <c:x val="0.0"/>
                  <c:y val="0.018720401463231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92D05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724846515490122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52-2CFD-4F52-A0C3-297141005F9E}"/>
                </c:ext>
              </c:extLst>
            </c:dLbl>
            <c:dLbl>
              <c:idx val="4"/>
              <c:layout>
                <c:manualLayout>
                  <c:x val="0.0"/>
                  <c:y val="0.0115165178567773"/>
                </c:manualLayout>
              </c:layout>
              <c:spPr>
                <a:solidFill>
                  <a:srgbClr val="FFFFFF">
                    <a:alpha val="69804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92D05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4808182237315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53-2CFD-4F52-A0C3-297141005F9E}"/>
                </c:ext>
              </c:extLst>
            </c:dLbl>
            <c:dLbl>
              <c:idx val="5"/>
              <c:layout>
                <c:manualLayout>
                  <c:x val="0.0"/>
                  <c:y val="-0.036324462609724"/>
                </c:manualLayout>
              </c:layout>
              <c:spPr>
                <a:solidFill>
                  <a:srgbClr val="FFFFFF">
                    <a:alpha val="69804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92D05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4808182237315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54-2CFD-4F52-A0C3-297141005F9E}"/>
                </c:ext>
              </c:extLst>
            </c:dLbl>
            <c:dLbl>
              <c:idx val="6"/>
              <c:layout>
                <c:manualLayout>
                  <c:x val="0.0"/>
                  <c:y val="-0.037440639144139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92D05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4808182237315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55-2CFD-4F52-A0C3-297141005F9E}"/>
                </c:ext>
              </c:extLst>
            </c:dLbl>
            <c:dLbl>
              <c:idx val="7"/>
              <c:layout>
                <c:manualLayout>
                  <c:x val="0.0"/>
                  <c:y val="-0.0603210297322241"/>
                </c:manualLayout>
              </c:layout>
              <c:spPr>
                <a:solidFill>
                  <a:srgbClr val="FFFFFF">
                    <a:alpha val="69804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92D05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4808182237315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56-2CFD-4F52-A0C3-297141005F9E}"/>
                </c:ext>
              </c:extLst>
            </c:dLbl>
            <c:dLbl>
              <c:idx val="8"/>
              <c:layout>
                <c:manualLayout>
                  <c:x val="-2.0370135052832E-16"/>
                  <c:y val="-0.05088471116577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92D05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4808182237315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57-2CFD-4F52-A0C3-297141005F9E}"/>
                </c:ext>
              </c:extLst>
            </c:dLbl>
            <c:dLbl>
              <c:idx val="9"/>
              <c:layout>
                <c:manualLayout>
                  <c:x val="0.0"/>
                  <c:y val="-0.043680745668162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92D05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4808182237315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58-2CFD-4F52-A0C3-297141005F9E}"/>
                </c:ext>
              </c:extLst>
            </c:dLbl>
            <c:dLbl>
              <c:idx val="10"/>
              <c:layout>
                <c:manualLayout>
                  <c:x val="0.0"/>
                  <c:y val="-0.00832014203203106"/>
                </c:manualLayout>
              </c:layout>
              <c:spPr>
                <a:solidFill>
                  <a:srgbClr val="FFFFFF">
                    <a:alpha val="69804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92D05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4808182237315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59-2CFD-4F52-A0C3-297141005F9E}"/>
                </c:ext>
              </c:extLst>
            </c:dLbl>
            <c:dLbl>
              <c:idx val="11"/>
              <c:layout>
                <c:manualLayout>
                  <c:x val="-1.0185067526416E-16"/>
                  <c:y val="0.015676425090469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92D05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4808182237315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5A-2CFD-4F52-A0C3-297141005F9E}"/>
                </c:ext>
              </c:extLst>
            </c:dLbl>
            <c:dLbl>
              <c:idx val="12"/>
              <c:layout>
                <c:manualLayout>
                  <c:x val="0.0"/>
                  <c:y val="0.016640284064061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92D05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4808182237315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5B-2CFD-4F52-A0C3-297141005F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92D05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List1!$B$14:$K$14</c:f>
              <c:strCache>
                <c:ptCount val="10"/>
                <c:pt idx="0">
                  <c:v>14.-18. 5.    2015</c:v>
                </c:pt>
                <c:pt idx="1">
                  <c:v>7/2015</c:v>
                </c:pt>
                <c:pt idx="2">
                  <c:v>13.-18. 8.    2015</c:v>
                </c:pt>
                <c:pt idx="3">
                  <c:v>3.-8. 9.         2015</c:v>
                </c:pt>
                <c:pt idx="4">
                  <c:v>1.-7. 10.        2015</c:v>
                </c:pt>
                <c:pt idx="5">
                  <c:v>12.-18. 11.    2015</c:v>
                </c:pt>
                <c:pt idx="6">
                  <c:v>3.-8. 12.       2015</c:v>
                </c:pt>
                <c:pt idx="7">
                  <c:v>1.-5. 1.     2016</c:v>
                </c:pt>
                <c:pt idx="8">
                  <c:v>4.-10.2. 2016</c:v>
                </c:pt>
                <c:pt idx="9">
                  <c:v>10.-16. 3. 2016</c:v>
                </c:pt>
              </c:strCache>
            </c:strRef>
          </c:cat>
          <c:val>
            <c:numRef>
              <c:f>List1!$B$6:$K$6</c:f>
              <c:numCache>
                <c:formatCode>General</c:formatCode>
                <c:ptCount val="10"/>
                <c:pt idx="0">
                  <c:v>1.5</c:v>
                </c:pt>
                <c:pt idx="1">
                  <c:v>1.1</c:v>
                </c:pt>
                <c:pt idx="2">
                  <c:v>0.3</c:v>
                </c:pt>
                <c:pt idx="3">
                  <c:v>1.2</c:v>
                </c:pt>
                <c:pt idx="4">
                  <c:v>2.1</c:v>
                </c:pt>
                <c:pt idx="5">
                  <c:v>3.4</c:v>
                </c:pt>
                <c:pt idx="6">
                  <c:v>3.8</c:v>
                </c:pt>
                <c:pt idx="7">
                  <c:v>3.9</c:v>
                </c:pt>
                <c:pt idx="8">
                  <c:v>4.0</c:v>
                </c:pt>
                <c:pt idx="9">
                  <c:v>5.1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5C-2CFD-4F52-A0C3-297141005F9E}"/>
            </c:ext>
          </c:extLst>
        </c:ser>
        <c:ser>
          <c:idx val="6"/>
          <c:order val="6"/>
          <c:tx>
            <c:strRef>
              <c:f>List1!$A$7</c:f>
              <c:strCache>
                <c:ptCount val="1"/>
                <c:pt idx="0">
                  <c:v> ODS</c:v>
                </c:pt>
              </c:strCache>
            </c:strRef>
          </c:tx>
          <c:spPr>
            <a:ln w="38100" cap="rnd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chemeClr val="tx2">
                  <a:lumMod val="60000"/>
                  <a:lumOff val="40000"/>
                </a:schemeClr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0.0"/>
                  <c:y val="0.016640202172900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724846515490122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5D-2CFD-4F52-A0C3-297141005F9E}"/>
                </c:ext>
              </c:extLst>
            </c:dLbl>
            <c:dLbl>
              <c:idx val="1"/>
              <c:layout>
                <c:manualLayout>
                  <c:x val="0.0"/>
                  <c:y val="0.021840372834081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3285006629089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5E-2CFD-4F52-A0C3-297141005F9E}"/>
                </c:ext>
              </c:extLst>
            </c:dLbl>
            <c:dLbl>
              <c:idx val="2"/>
              <c:layout>
                <c:manualLayout>
                  <c:x val="-1.0185067526416E-16"/>
                  <c:y val="0.016640365955223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724846515490122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5F-2CFD-4F52-A0C3-297141005F9E}"/>
                </c:ext>
              </c:extLst>
            </c:dLbl>
            <c:dLbl>
              <c:idx val="3"/>
              <c:layout>
                <c:manualLayout>
                  <c:x val="0.0"/>
                  <c:y val="0.0135201489108885"/>
                </c:manualLayout>
              </c:layout>
              <c:spPr>
                <a:solidFill>
                  <a:srgbClr val="FFFFFF">
                    <a:alpha val="69804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3285006629089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60-2CFD-4F52-A0C3-297141005F9E}"/>
                </c:ext>
              </c:extLst>
            </c:dLbl>
            <c:dLbl>
              <c:idx val="4"/>
              <c:layout>
                <c:manualLayout>
                  <c:x val="0.0"/>
                  <c:y val="-0.0196843423279856"/>
                </c:manualLayout>
              </c:layout>
              <c:spPr>
                <a:solidFill>
                  <a:srgbClr val="FFFFFF">
                    <a:alpha val="69804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4808182237315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61-2CFD-4F52-A0C3-297141005F9E}"/>
                </c:ext>
              </c:extLst>
            </c:dLbl>
            <c:dLbl>
              <c:idx val="5"/>
              <c:layout>
                <c:manualLayout>
                  <c:x val="0.0"/>
                  <c:y val="-0.0166402840640618"/>
                </c:manualLayout>
              </c:layout>
              <c:spPr>
                <a:solidFill>
                  <a:srgbClr val="FFFFFF">
                    <a:alpha val="69804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4808182237315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62-2CFD-4F52-A0C3-297141005F9E}"/>
                </c:ext>
              </c:extLst>
            </c:dLbl>
            <c:dLbl>
              <c:idx val="6"/>
              <c:layout>
                <c:manualLayout>
                  <c:x val="-1.0185067526416E-16"/>
                  <c:y val="-0.018720319572069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4808182237315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63-2CFD-4F52-A0C3-297141005F9E}"/>
                </c:ext>
              </c:extLst>
            </c:dLbl>
            <c:dLbl>
              <c:idx val="7"/>
              <c:layout>
                <c:manualLayout>
                  <c:x val="-0.0032836832895888"/>
                  <c:y val="-0.015600266310058"/>
                </c:manualLayout>
              </c:layout>
              <c:spPr>
                <a:solidFill>
                  <a:srgbClr val="FFFFFF">
                    <a:alpha val="69804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5.3416666666666668E-2"/>
                      <c:h val="3.156085373173929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64-2CFD-4F52-A0C3-297141005F9E}"/>
                </c:ext>
              </c:extLst>
            </c:dLbl>
            <c:dLbl>
              <c:idx val="8"/>
              <c:layout>
                <c:manualLayout>
                  <c:x val="-0.00486105643044619"/>
                  <c:y val="-0.0145602485560542"/>
                </c:manualLayout>
              </c:layout>
              <c:spPr>
                <a:solidFill>
                  <a:srgbClr val="FFFFFF">
                    <a:alpha val="69804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5.3416666666666654E-2"/>
                      <c:h val="3.780096025576247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65-2CFD-4F52-A0C3-297141005F9E}"/>
                </c:ext>
              </c:extLst>
            </c:dLbl>
            <c:dLbl>
              <c:idx val="9"/>
              <c:layout>
                <c:manualLayout>
                  <c:x val="-0.00100300743657063"/>
                  <c:y val="-0.010400177540038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4.7244094488188969E-2"/>
                      <c:h val="2.94808182237315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66-2CFD-4F52-A0C3-297141005F9E}"/>
                </c:ext>
              </c:extLst>
            </c:dLbl>
            <c:dLbl>
              <c:idx val="10"/>
              <c:layout>
                <c:manualLayout>
                  <c:x val="0.0"/>
                  <c:y val="0.01775646059847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4808182237315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67-2CFD-4F52-A0C3-297141005F9E}"/>
                </c:ext>
              </c:extLst>
            </c:dLbl>
            <c:dLbl>
              <c:idx val="11"/>
              <c:layout>
                <c:manualLayout>
                  <c:x val="-1.0185067526416E-16"/>
                  <c:y val="0.016640284064061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4808182237315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68-2CFD-4F52-A0C3-297141005F9E}"/>
                </c:ext>
              </c:extLst>
            </c:dLbl>
            <c:dLbl>
              <c:idx val="12"/>
              <c:layout>
                <c:manualLayout>
                  <c:x val="0.0"/>
                  <c:y val="-0.027040461604100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9-2CFD-4F52-A0C3-297141005F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List1!$B$14:$K$14</c:f>
              <c:strCache>
                <c:ptCount val="10"/>
                <c:pt idx="0">
                  <c:v>14.-18. 5.    2015</c:v>
                </c:pt>
                <c:pt idx="1">
                  <c:v>7/2015</c:v>
                </c:pt>
                <c:pt idx="2">
                  <c:v>13.-18. 8.    2015</c:v>
                </c:pt>
                <c:pt idx="3">
                  <c:v>3.-8. 9.         2015</c:v>
                </c:pt>
                <c:pt idx="4">
                  <c:v>1.-7. 10.        2015</c:v>
                </c:pt>
                <c:pt idx="5">
                  <c:v>12.-18. 11.    2015</c:v>
                </c:pt>
                <c:pt idx="6">
                  <c:v>3.-8. 12.       2015</c:v>
                </c:pt>
                <c:pt idx="7">
                  <c:v>1.-5. 1.     2016</c:v>
                </c:pt>
                <c:pt idx="8">
                  <c:v>4.-10.2. 2016</c:v>
                </c:pt>
                <c:pt idx="9">
                  <c:v>10.-16. 3. 2016</c:v>
                </c:pt>
              </c:strCache>
            </c:strRef>
          </c:cat>
          <c:val>
            <c:numRef>
              <c:f>List1!$B$7:$K$7</c:f>
              <c:numCache>
                <c:formatCode>General</c:formatCode>
                <c:ptCount val="10"/>
                <c:pt idx="0">
                  <c:v>8.8</c:v>
                </c:pt>
                <c:pt idx="1">
                  <c:v>9.1</c:v>
                </c:pt>
                <c:pt idx="2">
                  <c:v>9.200000000000001</c:v>
                </c:pt>
                <c:pt idx="3">
                  <c:v>9.1</c:v>
                </c:pt>
                <c:pt idx="4">
                  <c:v>9.8</c:v>
                </c:pt>
                <c:pt idx="5">
                  <c:v>9.9</c:v>
                </c:pt>
                <c:pt idx="6">
                  <c:v>10.0</c:v>
                </c:pt>
                <c:pt idx="7">
                  <c:v>10.1</c:v>
                </c:pt>
                <c:pt idx="8">
                  <c:v>10.6</c:v>
                </c:pt>
                <c:pt idx="9">
                  <c:v>10.9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6A-2CFD-4F52-A0C3-297141005F9E}"/>
            </c:ext>
          </c:extLst>
        </c:ser>
        <c:ser>
          <c:idx val="7"/>
          <c:order val="7"/>
          <c:tx>
            <c:strRef>
              <c:f>List1!$A$8</c:f>
              <c:strCache>
                <c:ptCount val="1"/>
                <c:pt idx="0">
                  <c:v> Ostatní</c:v>
                </c:pt>
              </c:strCache>
            </c:strRef>
          </c:tx>
          <c:spPr>
            <a:ln w="38100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chemeClr val="bg1">
                  <a:lumMod val="65000"/>
                </a:schemeClr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0.0"/>
                  <c:y val="-0.0197604192172351"/>
                </c:manualLayout>
              </c:layout>
              <c:spPr>
                <a:solidFill>
                  <a:srgbClr val="FFFFFF">
                    <a:alpha val="8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516842964689349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6B-2CFD-4F52-A0C3-297141005F9E}"/>
                </c:ext>
              </c:extLst>
            </c:dLbl>
            <c:dLbl>
              <c:idx val="1"/>
              <c:layout>
                <c:manualLayout>
                  <c:x val="0.0"/>
                  <c:y val="-0.0083201420320309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C-2CFD-4F52-A0C3-297141005F9E}"/>
                </c:ext>
              </c:extLst>
            </c:dLbl>
            <c:dLbl>
              <c:idx val="2"/>
              <c:layout>
                <c:manualLayout>
                  <c:x val="-0.000694444444444445"/>
                  <c:y val="-0.00512384809844636"/>
                </c:manualLayout>
              </c:layout>
              <c:spPr>
                <a:solidFill>
                  <a:srgbClr val="FFFFFF">
                    <a:alpha val="69804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3.922911198600175E-2"/>
                      <c:h val="2.948081822373156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6D-2CFD-4F52-A0C3-297141005F9E}"/>
                </c:ext>
              </c:extLst>
            </c:dLbl>
            <c:dLbl>
              <c:idx val="3"/>
              <c:layout>
                <c:manualLayout>
                  <c:x val="0.0"/>
                  <c:y val="-0.014560330447215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308839413888576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6E-2CFD-4F52-A0C3-297141005F9E}"/>
                </c:ext>
              </c:extLst>
            </c:dLbl>
            <c:dLbl>
              <c:idx val="4"/>
              <c:layout>
                <c:manualLayout>
                  <c:x val="0.0"/>
                  <c:y val="-0.0571248176898012"/>
                </c:manualLayout>
              </c:layout>
              <c:spPr>
                <a:solidFill>
                  <a:srgbClr val="FFFFFF">
                    <a:alpha val="69804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4808182237315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6F-2CFD-4F52-A0C3-297141005F9E}"/>
                </c:ext>
              </c:extLst>
            </c:dLbl>
            <c:dLbl>
              <c:idx val="5"/>
              <c:layout>
                <c:manualLayout>
                  <c:x val="0.0"/>
                  <c:y val="-0.0374406391441392"/>
                </c:manualLayout>
              </c:layout>
              <c:spPr>
                <a:solidFill>
                  <a:srgbClr val="FFFFFF">
                    <a:alpha val="69804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4808182237315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70-2CFD-4F52-A0C3-297141005F9E}"/>
                </c:ext>
              </c:extLst>
            </c:dLbl>
            <c:dLbl>
              <c:idx val="6"/>
              <c:layout>
                <c:manualLayout>
                  <c:x val="0.0"/>
                  <c:y val="-0.0478408166841778"/>
                </c:manualLayout>
              </c:layout>
              <c:spPr>
                <a:solidFill>
                  <a:srgbClr val="FFFFFF">
                    <a:alpha val="69804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4808182237315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71-2CFD-4F52-A0C3-297141005F9E}"/>
                </c:ext>
              </c:extLst>
            </c:dLbl>
            <c:dLbl>
              <c:idx val="7"/>
              <c:layout>
                <c:manualLayout>
                  <c:x val="-0.00116694006999125"/>
                  <c:y val="-0.0291204971121083"/>
                </c:manualLayout>
              </c:layout>
              <c:spPr>
                <a:solidFill>
                  <a:srgbClr val="FFFFFF">
                    <a:alpha val="69804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3.858267716535433E-2"/>
                      <c:h val="2.94808182237315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72-2CFD-4F52-A0C3-297141005F9E}"/>
                </c:ext>
              </c:extLst>
            </c:dLbl>
            <c:dLbl>
              <c:idx val="8"/>
              <c:layout>
                <c:manualLayout>
                  <c:x val="-0.0013746719160107"/>
                  <c:y val="0.00232816572805739"/>
                </c:manualLayout>
              </c:layout>
              <c:spPr>
                <a:solidFill>
                  <a:srgbClr val="FFFFFF">
                    <a:alpha val="8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720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4.0944881889763779E-2"/>
                      <c:h val="2.358465457898525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73-2CFD-4F52-A0C3-297141005F9E}"/>
                </c:ext>
              </c:extLst>
            </c:dLbl>
            <c:dLbl>
              <c:idx val="9"/>
              <c:layout>
                <c:manualLayout>
                  <c:x val="0.0"/>
                  <c:y val="-0.012480213048046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64F7-4590-972E-D147F15450DC}"/>
                </c:ext>
              </c:extLst>
            </c:dLbl>
            <c:dLbl>
              <c:idx val="10"/>
              <c:spPr>
                <a:solidFill>
                  <a:srgbClr val="FFFFFF">
                    <a:alpha val="69804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1.0185067526416E-16"/>
                  <c:y val="-0.0062401065240232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5-2CFD-4F52-A0C3-297141005F9E}"/>
                </c:ext>
              </c:extLst>
            </c:dLbl>
            <c:dLbl>
              <c:idx val="12"/>
              <c:layout>
                <c:manualLayout>
                  <c:x val="0.0"/>
                  <c:y val="-0.071685066245855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4808182237315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76-2CFD-4F52-A0C3-297141005F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List1!$B$14:$K$14</c:f>
              <c:strCache>
                <c:ptCount val="10"/>
                <c:pt idx="0">
                  <c:v>14.-18. 5.    2015</c:v>
                </c:pt>
                <c:pt idx="1">
                  <c:v>7/2015</c:v>
                </c:pt>
                <c:pt idx="2">
                  <c:v>13.-18. 8.    2015</c:v>
                </c:pt>
                <c:pt idx="3">
                  <c:v>3.-8. 9.         2015</c:v>
                </c:pt>
                <c:pt idx="4">
                  <c:v>1.-7. 10.        2015</c:v>
                </c:pt>
                <c:pt idx="5">
                  <c:v>12.-18. 11.    2015</c:v>
                </c:pt>
                <c:pt idx="6">
                  <c:v>3.-8. 12.       2015</c:v>
                </c:pt>
                <c:pt idx="7">
                  <c:v>1.-5. 1.     2016</c:v>
                </c:pt>
                <c:pt idx="8">
                  <c:v>4.-10.2. 2016</c:v>
                </c:pt>
                <c:pt idx="9">
                  <c:v>10.-16. 3. 2016</c:v>
                </c:pt>
              </c:strCache>
            </c:strRef>
          </c:cat>
          <c:val>
            <c:numRef>
              <c:f>List1!$B$8:$K$8</c:f>
              <c:numCache>
                <c:formatCode>General</c:formatCode>
                <c:ptCount val="10"/>
                <c:pt idx="0">
                  <c:v>8.8</c:v>
                </c:pt>
                <c:pt idx="1">
                  <c:v>11.9</c:v>
                </c:pt>
                <c:pt idx="2">
                  <c:v>7.4</c:v>
                </c:pt>
                <c:pt idx="3">
                  <c:v>6.8</c:v>
                </c:pt>
                <c:pt idx="4">
                  <c:v>3.9</c:v>
                </c:pt>
                <c:pt idx="5">
                  <c:v>4.3</c:v>
                </c:pt>
                <c:pt idx="6">
                  <c:v>4.3</c:v>
                </c:pt>
                <c:pt idx="7">
                  <c:v>3.8</c:v>
                </c:pt>
                <c:pt idx="8">
                  <c:v>3.6</c:v>
                </c:pt>
                <c:pt idx="9">
                  <c:v>4.0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77-2CFD-4F52-A0C3-297141005F9E}"/>
            </c:ext>
          </c:extLst>
        </c:ser>
        <c:ser>
          <c:idx val="8"/>
          <c:order val="8"/>
          <c:tx>
            <c:strRef>
              <c:f>List1!$A$9</c:f>
              <c:strCache>
                <c:ptCount val="1"/>
                <c:pt idx="0">
                  <c:v> Piráti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dLbls>
            <c:dLbl>
              <c:idx val="2"/>
              <c:layout>
                <c:manualLayout>
                  <c:x val="-1.0185067526416E-16"/>
                  <c:y val="-0.020800355080077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8-2CFD-4F52-A0C3-297141005F9E}"/>
                </c:ext>
              </c:extLst>
            </c:dLbl>
            <c:dLbl>
              <c:idx val="3"/>
              <c:layout>
                <c:manualLayout>
                  <c:x val="0.0"/>
                  <c:y val="-0.0228803905880851"/>
                </c:manualLayout>
              </c:layout>
              <c:spPr>
                <a:solidFill>
                  <a:srgbClr val="FFFFFF">
                    <a:alpha val="69804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3.556860718693213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79-2CFD-4F52-A0C3-297141005F9E}"/>
                </c:ext>
              </c:extLst>
            </c:dLbl>
            <c:dLbl>
              <c:idx val="4"/>
              <c:layout>
                <c:manualLayout>
                  <c:x val="0.0"/>
                  <c:y val="0.0114401134028808"/>
                </c:manualLayout>
              </c:layout>
              <c:spPr>
                <a:solidFill>
                  <a:srgbClr val="FFFFFF">
                    <a:alpha val="8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3.348857167892440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7A-2CFD-4F52-A0C3-297141005F9E}"/>
                </c:ext>
              </c:extLst>
            </c:dLbl>
            <c:dLbl>
              <c:idx val="5"/>
              <c:layout>
                <c:manualLayout>
                  <c:x val="0.0"/>
                  <c:y val="-0.0104001775400386"/>
                </c:manualLayout>
              </c:layout>
              <c:spPr>
                <a:solidFill>
                  <a:srgbClr val="FFFFFF">
                    <a:alpha val="69804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3.5361111111111114E-2"/>
                      <c:h val="2.94808182237315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7B-2CFD-4F52-A0C3-297141005F9E}"/>
                </c:ext>
              </c:extLst>
            </c:dLbl>
            <c:dLbl>
              <c:idx val="6"/>
              <c:layout>
                <c:manualLayout>
                  <c:x val="-1.0185067526416E-16"/>
                  <c:y val="-0.0217642140536699"/>
                </c:manualLayout>
              </c:layout>
              <c:spPr>
                <a:solidFill>
                  <a:srgbClr val="FFFFFF">
                    <a:alpha val="69804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4808182237315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7C-2CFD-4F52-A0C3-297141005F9E}"/>
                </c:ext>
              </c:extLst>
            </c:dLbl>
            <c:dLbl>
              <c:idx val="7"/>
              <c:layout>
                <c:manualLayout>
                  <c:x val="0.0"/>
                  <c:y val="0.041600710160154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4808182237315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7D-2CFD-4F52-A0C3-297141005F9E}"/>
                </c:ext>
              </c:extLst>
            </c:dLbl>
            <c:dLbl>
              <c:idx val="8"/>
              <c:layout>
                <c:manualLayout>
                  <c:x val="-2.0370135052832E-16"/>
                  <c:y val="0.010400177540038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1.9145778652668418E-2"/>
                      <c:h val="2.94808182237315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A7-2CFD-4F52-A0C3-297141005F9E}"/>
                </c:ext>
              </c:extLst>
            </c:dLbl>
            <c:dLbl>
              <c:idx val="9"/>
              <c:layout>
                <c:manualLayout>
                  <c:x val="0.0"/>
                  <c:y val="0.033280568128123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64F7-4590-972E-D147F15450DC}"/>
                </c:ext>
              </c:extLst>
            </c:dLbl>
            <c:dLbl>
              <c:idx val="10"/>
              <c:layout>
                <c:manualLayout>
                  <c:x val="0.0"/>
                  <c:y val="-0.034244427101716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4808182237315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7E-2CFD-4F52-A0C3-297141005F9E}"/>
                </c:ext>
              </c:extLst>
            </c:dLbl>
            <c:dLbl>
              <c:idx val="11"/>
              <c:layout>
                <c:manualLayout>
                  <c:x val="-1.0185067526416E-16"/>
                  <c:y val="-0.035360603636131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4808182237315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7F-2CFD-4F52-A0C3-297141005F9E}"/>
                </c:ext>
              </c:extLst>
            </c:dLbl>
            <c:dLbl>
              <c:idx val="12"/>
              <c:layout>
                <c:manualLayout>
                  <c:x val="0.0"/>
                  <c:y val="-0.023844249561677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4808182237315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80-2CFD-4F52-A0C3-297141005F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List1!$B$14:$K$14</c:f>
              <c:strCache>
                <c:ptCount val="10"/>
                <c:pt idx="0">
                  <c:v>14.-18. 5.    2015</c:v>
                </c:pt>
                <c:pt idx="1">
                  <c:v>7/2015</c:v>
                </c:pt>
                <c:pt idx="2">
                  <c:v>13.-18. 8.    2015</c:v>
                </c:pt>
                <c:pt idx="3">
                  <c:v>3.-8. 9.         2015</c:v>
                </c:pt>
                <c:pt idx="4">
                  <c:v>1.-7. 10.        2015</c:v>
                </c:pt>
                <c:pt idx="5">
                  <c:v>12.-18. 11.    2015</c:v>
                </c:pt>
                <c:pt idx="6">
                  <c:v>3.-8. 12.       2015</c:v>
                </c:pt>
                <c:pt idx="7">
                  <c:v>1.-5. 1.     2016</c:v>
                </c:pt>
                <c:pt idx="8">
                  <c:v>4.-10.2. 2016</c:v>
                </c:pt>
                <c:pt idx="9">
                  <c:v>10.-16. 3. 2016</c:v>
                </c:pt>
              </c:strCache>
            </c:strRef>
          </c:cat>
          <c:val>
            <c:numRef>
              <c:f>List1!$B$9:$K$9</c:f>
              <c:numCache>
                <c:formatCode>General</c:formatCode>
                <c:ptCount val="10"/>
                <c:pt idx="0">
                  <c:v>3.4</c:v>
                </c:pt>
                <c:pt idx="2">
                  <c:v>3.1</c:v>
                </c:pt>
                <c:pt idx="3">
                  <c:v>3.1</c:v>
                </c:pt>
                <c:pt idx="4">
                  <c:v>3.1</c:v>
                </c:pt>
                <c:pt idx="5">
                  <c:v>3.4</c:v>
                </c:pt>
                <c:pt idx="6">
                  <c:v>3.4</c:v>
                </c:pt>
                <c:pt idx="7">
                  <c:v>3.1</c:v>
                </c:pt>
                <c:pt idx="8">
                  <c:v>3.0</c:v>
                </c:pt>
                <c:pt idx="9">
                  <c:v>3.2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81-2CFD-4F52-A0C3-297141005F9E}"/>
            </c:ext>
          </c:extLst>
        </c:ser>
        <c:ser>
          <c:idx val="9"/>
          <c:order val="9"/>
          <c:tx>
            <c:strRef>
              <c:f>List1!$A$10</c:f>
              <c:strCache>
                <c:ptCount val="1"/>
                <c:pt idx="0">
                  <c:v> STAN</c:v>
                </c:pt>
              </c:strCache>
            </c:strRef>
          </c:tx>
          <c:spPr>
            <a:ln w="38100" cap="rnd">
              <a:solidFill>
                <a:srgbClr val="FFC000"/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rgbClr val="FFC000"/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2.546266881604E-17"/>
                  <c:y val="-0.018720319572069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2-2CFD-4F52-A0C3-297141005F9E}"/>
                </c:ext>
              </c:extLst>
            </c:dLbl>
            <c:dLbl>
              <c:idx val="1"/>
              <c:layout>
                <c:manualLayout>
                  <c:x val="0.0"/>
                  <c:y val="-0.03224046848295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FFC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3285006629089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83-2CFD-4F52-A0C3-297141005F9E}"/>
                </c:ext>
              </c:extLst>
            </c:dLbl>
            <c:dLbl>
              <c:idx val="2"/>
              <c:layout>
                <c:manualLayout>
                  <c:x val="-5.092533763208E-17"/>
                  <c:y val="-0.0197602554349117"/>
                </c:manualLayout>
              </c:layout>
              <c:spPr>
                <a:solidFill>
                  <a:srgbClr val="FFFFFF">
                    <a:alpha val="8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FFC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3285006629089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84-2CFD-4F52-A0C3-297141005F9E}"/>
                </c:ext>
              </c:extLst>
            </c:dLbl>
            <c:dLbl>
              <c:idx val="3"/>
              <c:layout>
                <c:manualLayout>
                  <c:x val="0.0"/>
                  <c:y val="-0.0280805612492662"/>
                </c:manualLayout>
              </c:layout>
              <c:spPr>
                <a:solidFill>
                  <a:srgbClr val="FFFFFF">
                    <a:alpha val="8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FFC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1.9145778652668418E-2"/>
                      <c:h val="2.93285006629089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85-2CFD-4F52-A0C3-297141005F9E}"/>
                </c:ext>
              </c:extLst>
            </c:dLbl>
            <c:dLbl>
              <c:idx val="4"/>
              <c:layout>
                <c:manualLayout>
                  <c:x val="0.0"/>
                  <c:y val="0.036476780170546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FFC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4808182237315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86-2CFD-4F52-A0C3-297141005F9E}"/>
                </c:ext>
              </c:extLst>
            </c:dLbl>
            <c:dLbl>
              <c:idx val="5"/>
              <c:layout>
                <c:manualLayout>
                  <c:x val="1.0185067526416E-16"/>
                  <c:y val="0.0395206746521468"/>
                </c:manualLayout>
              </c:layout>
              <c:spPr>
                <a:solidFill>
                  <a:srgbClr val="FFFFFF">
                    <a:alpha val="69804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FFC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4808182237315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87-2CFD-4F52-A0C3-297141005F9E}"/>
                </c:ext>
              </c:extLst>
            </c:dLbl>
            <c:dLbl>
              <c:idx val="6"/>
              <c:layout>
                <c:manualLayout>
                  <c:x val="-1.0185067526416E-16"/>
                  <c:y val="0.01862458880400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FFC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3.537698186847787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88-2CFD-4F52-A0C3-297141005F9E}"/>
                </c:ext>
              </c:extLst>
            </c:dLbl>
            <c:dLbl>
              <c:idx val="7"/>
              <c:layout>
                <c:manualLayout>
                  <c:x val="0.0"/>
                  <c:y val="0.033280568128123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9-2CFD-4F52-A0C3-297141005F9E}"/>
                </c:ext>
              </c:extLst>
            </c:dLbl>
            <c:dLbl>
              <c:idx val="8"/>
              <c:layout>
                <c:manualLayout>
                  <c:x val="-2.0370135052832E-16"/>
                  <c:y val="0.014560248556054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A6-2CFD-4F52-A0C3-297141005F9E}"/>
                </c:ext>
              </c:extLst>
            </c:dLbl>
            <c:dLbl>
              <c:idx val="9"/>
              <c:layout>
                <c:manualLayout>
                  <c:x val="0.00119925634295713"/>
                  <c:y val="-0.0020800355080077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FFC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3.5433070866141732E-2"/>
                      <c:h val="3.780096025576247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8A-2CFD-4F52-A0C3-297141005F9E}"/>
                </c:ext>
              </c:extLst>
            </c:dLbl>
            <c:dLbl>
              <c:idx val="10"/>
              <c:spPr>
                <a:solidFill>
                  <a:srgbClr val="FFFFFF">
                    <a:alpha val="69804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FFC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spPr>
                <a:solidFill>
                  <a:srgbClr val="FFFFFF">
                    <a:alpha val="69804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FFC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0.0"/>
                  <c:y val="0.042716886694569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FFC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4808182237315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8D-2CFD-4F52-A0C3-297141005F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FFC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List1!$B$14:$K$14</c:f>
              <c:strCache>
                <c:ptCount val="10"/>
                <c:pt idx="0">
                  <c:v>14.-18. 5.    2015</c:v>
                </c:pt>
                <c:pt idx="1">
                  <c:v>7/2015</c:v>
                </c:pt>
                <c:pt idx="2">
                  <c:v>13.-18. 8.    2015</c:v>
                </c:pt>
                <c:pt idx="3">
                  <c:v>3.-8. 9.         2015</c:v>
                </c:pt>
                <c:pt idx="4">
                  <c:v>1.-7. 10.        2015</c:v>
                </c:pt>
                <c:pt idx="5">
                  <c:v>12.-18. 11.    2015</c:v>
                </c:pt>
                <c:pt idx="6">
                  <c:v>3.-8. 12.       2015</c:v>
                </c:pt>
                <c:pt idx="7">
                  <c:v>1.-5. 1.     2016</c:v>
                </c:pt>
                <c:pt idx="8">
                  <c:v>4.-10.2. 2016</c:v>
                </c:pt>
                <c:pt idx="9">
                  <c:v>10.-16. 3. 2016</c:v>
                </c:pt>
              </c:strCache>
            </c:strRef>
          </c:cat>
          <c:val>
            <c:numRef>
              <c:f>List1!$B$10:$K$10</c:f>
              <c:numCache>
                <c:formatCode>General</c:formatCode>
                <c:ptCount val="10"/>
                <c:pt idx="1">
                  <c:v>2.0</c:v>
                </c:pt>
                <c:pt idx="2">
                  <c:v>2.1</c:v>
                </c:pt>
                <c:pt idx="3">
                  <c:v>2.0</c:v>
                </c:pt>
                <c:pt idx="4">
                  <c:v>1.8</c:v>
                </c:pt>
                <c:pt idx="5">
                  <c:v>1.9</c:v>
                </c:pt>
                <c:pt idx="6">
                  <c:v>1.9</c:v>
                </c:pt>
                <c:pt idx="7">
                  <c:v>1.9</c:v>
                </c:pt>
                <c:pt idx="8">
                  <c:v>1.0</c:v>
                </c:pt>
                <c:pt idx="9">
                  <c:v>0.9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8E-2CFD-4F52-A0C3-297141005F9E}"/>
            </c:ext>
          </c:extLst>
        </c:ser>
        <c:ser>
          <c:idx val="10"/>
          <c:order val="10"/>
          <c:tx>
            <c:strRef>
              <c:f>List1!$A$11</c:f>
              <c:strCache>
                <c:ptCount val="1"/>
                <c:pt idx="0">
                  <c:v> SPD</c:v>
                </c:pt>
              </c:strCache>
            </c:strRef>
          </c:tx>
          <c:spPr>
            <a:ln w="3810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chemeClr val="accent2">
                  <a:lumMod val="75000"/>
                </a:schemeClr>
              </a:solidFill>
              <a:ln w="9525">
                <a:noFill/>
              </a:ln>
              <a:effectLst/>
            </c:spPr>
          </c:marker>
          <c:dLbls>
            <c:dLbl>
              <c:idx val="2"/>
              <c:layout>
                <c:manualLayout>
                  <c:x val="-1.0185067526416E-16"/>
                  <c:y val="0.016640284064061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F-2CFD-4F52-A0C3-297141005F9E}"/>
                </c:ext>
              </c:extLst>
            </c:dLbl>
            <c:dLbl>
              <c:idx val="3"/>
              <c:layout>
                <c:manualLayout>
                  <c:x val="0.0"/>
                  <c:y val="0.00520008877001932"/>
                </c:manualLayout>
              </c:layout>
              <c:spPr>
                <a:solidFill>
                  <a:srgbClr val="FFFFFF">
                    <a:alpha val="8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1.9145778652668418E-2"/>
                      <c:h val="2.516842964689349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90-2CFD-4F52-A0C3-297141005F9E}"/>
                </c:ext>
              </c:extLst>
            </c:dLbl>
            <c:dLbl>
              <c:idx val="4"/>
              <c:layout>
                <c:manualLayout>
                  <c:x val="0.0"/>
                  <c:y val="-0.033204491238874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4808182237315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91-2CFD-4F52-A0C3-297141005F9E}"/>
                </c:ext>
              </c:extLst>
            </c:dLbl>
            <c:dLbl>
              <c:idx val="5"/>
              <c:layout>
                <c:manualLayout>
                  <c:x val="1.0185067526416E-16"/>
                  <c:y val="0.042716886694569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4808182237315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92-2CFD-4F52-A0C3-297141005F9E}"/>
                </c:ext>
              </c:extLst>
            </c:dLbl>
            <c:dLbl>
              <c:idx val="6"/>
              <c:layout>
                <c:manualLayout>
                  <c:x val="-1.0185067526416E-16"/>
                  <c:y val="0.0364769439528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4808182237315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93-2CFD-4F52-A0C3-297141005F9E}"/>
                </c:ext>
              </c:extLst>
            </c:dLbl>
            <c:dLbl>
              <c:idx val="7"/>
              <c:layout>
                <c:manualLayout>
                  <c:x val="-2.0370135052832E-16"/>
                  <c:y val="-0.00928400100562354"/>
                </c:manualLayout>
              </c:layout>
              <c:spPr>
                <a:solidFill>
                  <a:srgbClr val="FFFFFF">
                    <a:alpha val="8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4808182237315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94-2CFD-4F52-A0C3-297141005F9E}"/>
                </c:ext>
              </c:extLst>
            </c:dLbl>
            <c:dLbl>
              <c:idx val="8"/>
              <c:layout>
                <c:manualLayout>
                  <c:x val="-2.0370135052832E-16"/>
                  <c:y val="0.048956993218592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4808182237315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A4-2CFD-4F52-A0C3-297141005F9E}"/>
                </c:ext>
              </c:extLst>
            </c:dLbl>
            <c:dLbl>
              <c:idx val="9"/>
              <c:layout>
                <c:manualLayout>
                  <c:x val="0.0"/>
                  <c:y val="0.0041600710160154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64F7-4590-972E-D147F15450DC}"/>
                </c:ext>
              </c:extLst>
            </c:dLbl>
            <c:dLbl>
              <c:idx val="10"/>
              <c:layout>
                <c:manualLayout>
                  <c:x val="0.0"/>
                  <c:y val="-0.0291204971121082"/>
                </c:manualLayout>
              </c:layout>
              <c:spPr>
                <a:solidFill>
                  <a:srgbClr val="FFFFFF">
                    <a:alpha val="69804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4808182237315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95-2CFD-4F52-A0C3-297141005F9E}"/>
                </c:ext>
              </c:extLst>
            </c:dLbl>
            <c:dLbl>
              <c:idx val="11"/>
              <c:layout>
                <c:manualLayout>
                  <c:x val="-1.0185067526416E-16"/>
                  <c:y val="-0.0312005326201159"/>
                </c:manualLayout>
              </c:layout>
              <c:spPr>
                <a:solidFill>
                  <a:srgbClr val="FFFFFF">
                    <a:alpha val="69804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1.9145778652668418E-2"/>
                      <c:h val="2.94808182237315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96-2CFD-4F52-A0C3-297141005F9E}"/>
                </c:ext>
              </c:extLst>
            </c:dLbl>
            <c:dLbl>
              <c:idx val="12"/>
              <c:layout>
                <c:manualLayout>
                  <c:x val="0.0"/>
                  <c:y val="-0.043680745668162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4808182237315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97-2CFD-4F52-A0C3-297141005F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List1!$B$14:$K$14</c:f>
              <c:strCache>
                <c:ptCount val="10"/>
                <c:pt idx="0">
                  <c:v>14.-18. 5.    2015</c:v>
                </c:pt>
                <c:pt idx="1">
                  <c:v>7/2015</c:v>
                </c:pt>
                <c:pt idx="2">
                  <c:v>13.-18. 8.    2015</c:v>
                </c:pt>
                <c:pt idx="3">
                  <c:v>3.-8. 9.         2015</c:v>
                </c:pt>
                <c:pt idx="4">
                  <c:v>1.-7. 10.        2015</c:v>
                </c:pt>
                <c:pt idx="5">
                  <c:v>12.-18. 11.    2015</c:v>
                </c:pt>
                <c:pt idx="6">
                  <c:v>3.-8. 12.       2015</c:v>
                </c:pt>
                <c:pt idx="7">
                  <c:v>1.-5. 1.     2016</c:v>
                </c:pt>
                <c:pt idx="8">
                  <c:v>4.-10.2. 2016</c:v>
                </c:pt>
                <c:pt idx="9">
                  <c:v>10.-16. 3. 2016</c:v>
                </c:pt>
              </c:strCache>
            </c:strRef>
          </c:cat>
          <c:val>
            <c:numRef>
              <c:f>List1!$B$11:$K$11</c:f>
              <c:numCache>
                <c:formatCode>General</c:formatCode>
                <c:ptCount val="10"/>
                <c:pt idx="2">
                  <c:v>2.1</c:v>
                </c:pt>
                <c:pt idx="3">
                  <c:v>2.0</c:v>
                </c:pt>
                <c:pt idx="4">
                  <c:v>3.6</c:v>
                </c:pt>
                <c:pt idx="5">
                  <c:v>3.1</c:v>
                </c:pt>
                <c:pt idx="6">
                  <c:v>3.4</c:v>
                </c:pt>
                <c:pt idx="7">
                  <c:v>3.5</c:v>
                </c:pt>
                <c:pt idx="8">
                  <c:v>3.1</c:v>
                </c:pt>
                <c:pt idx="9">
                  <c:v>3.4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98-2CFD-4F52-A0C3-297141005F9E}"/>
            </c:ext>
          </c:extLst>
        </c:ser>
        <c:ser>
          <c:idx val="11"/>
          <c:order val="11"/>
          <c:tx>
            <c:strRef>
              <c:f>List1!$A$12</c:f>
              <c:strCache>
                <c:ptCount val="1"/>
                <c:pt idx="0">
                  <c:v> Svobodní</c:v>
                </c:pt>
              </c:strCache>
            </c:strRef>
          </c:tx>
          <c:spPr>
            <a:ln w="38100">
              <a:solidFill>
                <a:schemeClr val="accent3">
                  <a:lumMod val="50000"/>
                </a:schemeClr>
              </a:solidFill>
            </a:ln>
          </c:spPr>
          <c:marker>
            <c:symbol val="square"/>
            <c:size val="7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</c:spPr>
          </c:marker>
          <c:dLbls>
            <c:dLbl>
              <c:idx val="4"/>
              <c:layout>
                <c:manualLayout>
                  <c:x val="0.0"/>
                  <c:y val="-0.0196841785456622"/>
                </c:manualLayout>
              </c:layout>
              <c:spPr>
                <a:solidFill>
                  <a:srgbClr val="FFFFFF">
                    <a:alpha val="80000"/>
                  </a:srgbClr>
                </a:solidFill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>
                      <a:solidFill>
                        <a:schemeClr val="accent3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4808182237315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A1-2CFD-4F52-A0C3-297141005F9E}"/>
                </c:ext>
              </c:extLst>
            </c:dLbl>
            <c:dLbl>
              <c:idx val="5"/>
              <c:layout>
                <c:manualLayout>
                  <c:x val="0.0"/>
                  <c:y val="0.0166402840640618"/>
                </c:manualLayout>
              </c:layout>
              <c:spPr>
                <a:solidFill>
                  <a:srgbClr val="FFFFFF">
                    <a:alpha val="80000"/>
                  </a:srgbClr>
                </a:solidFill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>
                      <a:solidFill>
                        <a:schemeClr val="accent3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4808182237315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A0-2CFD-4F52-A0C3-297141005F9E}"/>
                </c:ext>
              </c:extLst>
            </c:dLbl>
            <c:dLbl>
              <c:idx val="6"/>
              <c:layout>
                <c:manualLayout>
                  <c:x val="-1.0185067526416E-16"/>
                  <c:y val="0.00832014203203098"/>
                </c:manualLayout>
              </c:layout>
              <c:spPr>
                <a:solidFill>
                  <a:srgbClr val="FFFFFF">
                    <a:alpha val="80000"/>
                  </a:srgbClr>
                </a:solidFill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>
                      <a:solidFill>
                        <a:schemeClr val="accent3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4808182237315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A2-2CFD-4F52-A0C3-297141005F9E}"/>
                </c:ext>
              </c:extLst>
            </c:dLbl>
            <c:dLbl>
              <c:idx val="7"/>
              <c:layout>
                <c:manualLayout>
                  <c:x val="-2.0370135052832E-16"/>
                  <c:y val="0.022880390588085"/>
                </c:manualLayout>
              </c:layout>
              <c:spPr>
                <a:solidFill>
                  <a:srgbClr val="FFFFFF">
                    <a:alpha val="80000"/>
                  </a:srgbClr>
                </a:solidFill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>
                      <a:solidFill>
                        <a:schemeClr val="accent3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4808182237315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A3-2CFD-4F52-A0C3-297141005F9E}"/>
                </c:ext>
              </c:extLst>
            </c:dLbl>
            <c:dLbl>
              <c:idx val="8"/>
              <c:layout>
                <c:manualLayout>
                  <c:x val="-2.0370135052832E-16"/>
                  <c:y val="-0.030084356085700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>
                      <a:solidFill>
                        <a:schemeClr val="accent3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4808182237315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A5-2CFD-4F52-A0C3-297141005F9E}"/>
                </c:ext>
              </c:extLst>
            </c:dLbl>
            <c:dLbl>
              <c:idx val="9"/>
              <c:layout>
                <c:manualLayout>
                  <c:x val="0.0"/>
                  <c:y val="-0.039520674652146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64F7-4590-972E-D147F15450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accent3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List1!$B$14:$K$14</c:f>
              <c:strCache>
                <c:ptCount val="10"/>
                <c:pt idx="0">
                  <c:v>14.-18. 5.    2015</c:v>
                </c:pt>
                <c:pt idx="1">
                  <c:v>7/2015</c:v>
                </c:pt>
                <c:pt idx="2">
                  <c:v>13.-18. 8.    2015</c:v>
                </c:pt>
                <c:pt idx="3">
                  <c:v>3.-8. 9.         2015</c:v>
                </c:pt>
                <c:pt idx="4">
                  <c:v>1.-7. 10.        2015</c:v>
                </c:pt>
                <c:pt idx="5">
                  <c:v>12.-18. 11.    2015</c:v>
                </c:pt>
                <c:pt idx="6">
                  <c:v>3.-8. 12.       2015</c:v>
                </c:pt>
                <c:pt idx="7">
                  <c:v>1.-5. 1.     2016</c:v>
                </c:pt>
                <c:pt idx="8">
                  <c:v>4.-10.2. 2016</c:v>
                </c:pt>
                <c:pt idx="9">
                  <c:v>10.-16. 3. 2016</c:v>
                </c:pt>
              </c:strCache>
            </c:strRef>
          </c:cat>
          <c:val>
            <c:numRef>
              <c:f>List1!$B$12:$K$12</c:f>
              <c:numCache>
                <c:formatCode>General</c:formatCode>
                <c:ptCount val="10"/>
                <c:pt idx="4">
                  <c:v>3.1</c:v>
                </c:pt>
                <c:pt idx="5">
                  <c:v>3.2</c:v>
                </c:pt>
                <c:pt idx="6">
                  <c:v>3.3</c:v>
                </c:pt>
                <c:pt idx="7">
                  <c:v>3.4</c:v>
                </c:pt>
                <c:pt idx="8">
                  <c:v>3.6</c:v>
                </c:pt>
                <c:pt idx="9">
                  <c:v>4.3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9F-2CFD-4F52-A0C3-297141005F9E}"/>
            </c:ext>
          </c:extLst>
        </c:ser>
        <c:dLbls>
          <c:dLblPos val="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127647832"/>
        <c:axId val="2127643848"/>
      </c:lineChart>
      <c:catAx>
        <c:axId val="2127647832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spcBef>
                <a:spcPts val="0"/>
              </a:spcBef>
              <a:spcAft>
                <a:spcPts val="1500"/>
              </a:spcAft>
              <a:defRPr sz="1120" b="0" i="0" u="none" strike="noStrike" kern="1200" spc="4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27643848"/>
        <c:crosses val="autoZero"/>
        <c:auto val="1"/>
        <c:lblAlgn val="ctr"/>
        <c:lblOffset val="200"/>
        <c:noMultiLvlLbl val="0"/>
      </c:catAx>
      <c:valAx>
        <c:axId val="2127643848"/>
        <c:scaling>
          <c:orientation val="minMax"/>
          <c:max val="25.0"/>
          <c:min val="0.0"/>
        </c:scaling>
        <c:delete val="1"/>
        <c:axPos val="l"/>
        <c:numFmt formatCode="General" sourceLinked="1"/>
        <c:majorTickMark val="out"/>
        <c:minorTickMark val="none"/>
        <c:tickLblPos val="nextTo"/>
        <c:crossAx val="2127647832"/>
        <c:crosses val="autoZero"/>
        <c:crossBetween val="between"/>
        <c:majorUnit val="6.0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.0125"/>
          <c:y val="0.00540154102788148"/>
          <c:w val="0.153819772528434"/>
          <c:h val="0.7740843953934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204385-A9EC-4BA5-8A2C-4A7B72ED70D6}" type="datetimeFigureOut">
              <a:rPr lang="cs-CZ" smtClean="0"/>
              <a:t>18.03.16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1C2341-F5C4-43E1-8A1D-ED2FDB6351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75882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9446C-C78E-4D3B-BE5D-EE2FC8409A49}" type="datetimeFigureOut">
              <a:rPr lang="cs-CZ" smtClean="0"/>
              <a:pPr/>
              <a:t>18.03.16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824F53-5524-400B-82F5-EA0FA60F944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00171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24F53-5524-400B-82F5-EA0FA60F9449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4495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24F53-5524-400B-82F5-EA0FA60F9449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3733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24F53-5524-400B-82F5-EA0FA60F9449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5677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24F53-5524-400B-82F5-EA0FA60F9449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5677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24F53-5524-400B-82F5-EA0FA60F9449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5677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24F53-5524-400B-82F5-EA0FA60F9449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69974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24F53-5524-400B-82F5-EA0FA60F9449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6238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24F53-5524-400B-82F5-EA0FA60F9449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7923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5AA42-A803-4154-A304-21AB2D02AC59}" type="datetime1">
              <a:rPr lang="cs-CZ" smtClean="0"/>
              <a:t>18.03.16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FA3BA-F2BD-4032-9167-E150972DDF7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98BA6-03A8-48F2-AEA5-736A5BCF252B}" type="datetime1">
              <a:rPr lang="cs-CZ" smtClean="0"/>
              <a:t>18.03.16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FA3BA-F2BD-4032-9167-E150972DDF7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245C1-5320-4402-8C1D-37C898BBFFBC}" type="datetime1">
              <a:rPr lang="cs-CZ" smtClean="0"/>
              <a:t>18.03.16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FA3BA-F2BD-4032-9167-E150972DDF7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DFC00-5FAB-4F82-A8C0-151BB9C479F3}" type="datetime1">
              <a:rPr lang="cs-CZ" smtClean="0"/>
              <a:t>18.03.16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FA3BA-F2BD-4032-9167-E150972DDF7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63ACE-B9E3-48A5-9CAB-691CB968DF75}" type="datetime1">
              <a:rPr lang="cs-CZ" smtClean="0"/>
              <a:t>18.03.16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FA3BA-F2BD-4032-9167-E150972DDF7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E0205-50DB-4C31-9AC8-8EA217273EA8}" type="datetime1">
              <a:rPr lang="cs-CZ" smtClean="0"/>
              <a:t>18.03.16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FA3BA-F2BD-4032-9167-E150972DDF7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626E2-E28E-41C0-9EC2-DB339FACB1A5}" type="datetime1">
              <a:rPr lang="cs-CZ" smtClean="0"/>
              <a:t>18.03.16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FA3BA-F2BD-4032-9167-E150972DDF7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DDE5E-C285-4912-B770-8E91B693E72C}" type="datetime1">
              <a:rPr lang="cs-CZ" smtClean="0"/>
              <a:t>18.03.16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FA3BA-F2BD-4032-9167-E150972DDF7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8B3B4-54E2-4D13-89DC-B10A5F2BD60D}" type="datetime1">
              <a:rPr lang="cs-CZ" smtClean="0"/>
              <a:t>18.03.16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FA3BA-F2BD-4032-9167-E150972DDF7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3B30-9AE2-4862-A38C-6650886ECBFB}" type="datetime1">
              <a:rPr lang="cs-CZ" smtClean="0"/>
              <a:t>18.03.16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FA3BA-F2BD-4032-9167-E150972DDF7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2D2E-2FBB-45E0-9BC9-D134DE3B8655}" type="datetime1">
              <a:rPr lang="cs-CZ" smtClean="0"/>
              <a:t>18.03.16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FA3BA-F2BD-4032-9167-E150972DDF7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038B8-2717-47A0-BAF9-888408198050}" type="datetime1">
              <a:rPr lang="cs-CZ" smtClean="0"/>
              <a:t>18.03.16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FA3BA-F2BD-4032-9167-E150972DDF7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0.jpeg"/><Relationship Id="rId1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jpeg"/><Relationship Id="rId4" Type="http://schemas.openxmlformats.org/officeDocument/2006/relationships/image" Target="../media/image33.jpeg"/><Relationship Id="rId5" Type="http://schemas.openxmlformats.org/officeDocument/2006/relationships/image" Target="../media/image34.jpeg"/><Relationship Id="rId6" Type="http://schemas.openxmlformats.org/officeDocument/2006/relationships/image" Target="../media/image35.jpe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eg"/><Relationship Id="rId3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image" Target="../media/image27.png"/><Relationship Id="rId14" Type="http://schemas.openxmlformats.org/officeDocument/2006/relationships/image" Target="../media/image28.png"/><Relationship Id="rId15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1.xml"/><Relationship Id="rId4" Type="http://schemas.openxmlformats.org/officeDocument/2006/relationships/image" Target="../media/image2.jpe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obrázek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85860"/>
            <a:ext cx="7889018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518704" y="5662356"/>
            <a:ext cx="41344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366FF"/>
                </a:solidFill>
              </a:rPr>
              <a:t>VOLEBNÍ PREFERENCE - BŘEZEN 2016</a:t>
            </a:r>
            <a:endParaRPr lang="en-US" sz="2000" b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743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20" name="Picture 8"/>
          <p:cNvPicPr>
            <a:picLocks noChangeArrowheads="1"/>
          </p:cNvPicPr>
          <p:nvPr/>
        </p:nvPicPr>
        <p:blipFill>
          <a:blip r:embed="rId2"/>
          <a:srcRect t="11394" r="25577" b="5643"/>
          <a:stretch>
            <a:fillRect/>
          </a:stretch>
        </p:blipFill>
        <p:spPr bwMode="auto">
          <a:xfrm>
            <a:off x="0" y="1643050"/>
            <a:ext cx="2466975" cy="1876425"/>
          </a:xfrm>
          <a:prstGeom prst="rect">
            <a:avLst/>
          </a:prstGeom>
          <a:noFill/>
        </p:spPr>
      </p:pic>
      <p:cxnSp>
        <p:nvCxnSpPr>
          <p:cNvPr id="6" name="Přímá spojovací čára 5"/>
          <p:cNvCxnSpPr/>
          <p:nvPr/>
        </p:nvCxnSpPr>
        <p:spPr>
          <a:xfrm>
            <a:off x="72594" y="785740"/>
            <a:ext cx="9000000" cy="54"/>
          </a:xfrm>
          <a:prstGeom prst="line">
            <a:avLst/>
          </a:prstGeom>
          <a:ln w="444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514" name="Picture 2" descr="sanep panel záhlaví !!!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13418" cy="1090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7234238" y="2795588"/>
            <a:ext cx="1838325" cy="8001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30350" algn="l"/>
              </a:tabLst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4524" name="Picture 12" descr="gend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571612"/>
            <a:ext cx="619125" cy="171450"/>
          </a:xfrm>
          <a:prstGeom prst="rect">
            <a:avLst/>
          </a:prstGeom>
          <a:noFill/>
        </p:spPr>
      </p:pic>
      <p:pic>
        <p:nvPicPr>
          <p:cNvPr id="64517" name="Picture 5" descr="educati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4570435"/>
            <a:ext cx="876300" cy="180975"/>
          </a:xfrm>
          <a:prstGeom prst="rect">
            <a:avLst/>
          </a:prstGeom>
          <a:noFill/>
        </p:spPr>
      </p:pic>
      <p:pic>
        <p:nvPicPr>
          <p:cNvPr id="64519" name="Picture 7" descr="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3643314"/>
            <a:ext cx="457200" cy="209550"/>
          </a:xfrm>
          <a:prstGeom prst="rect">
            <a:avLst/>
          </a:prstGeom>
          <a:noFill/>
        </p:spPr>
      </p:pic>
      <p:pic>
        <p:nvPicPr>
          <p:cNvPr id="64518" name="Graf 1"/>
          <p:cNvPicPr>
            <a:picLocks noChangeArrowheads="1"/>
          </p:cNvPicPr>
          <p:nvPr/>
        </p:nvPicPr>
        <p:blipFill>
          <a:blip r:embed="rId7"/>
          <a:srcRect r="28441" b="8237"/>
          <a:stretch>
            <a:fillRect/>
          </a:stretch>
        </p:blipFill>
        <p:spPr bwMode="auto">
          <a:xfrm>
            <a:off x="142844" y="3860799"/>
            <a:ext cx="1657351" cy="2854325"/>
          </a:xfrm>
          <a:prstGeom prst="rect">
            <a:avLst/>
          </a:prstGeom>
          <a:noFill/>
        </p:spPr>
      </p:pic>
      <p:pic>
        <p:nvPicPr>
          <p:cNvPr id="64522" name="Picture 10"/>
          <p:cNvPicPr>
            <a:picLocks noChangeArrowheads="1"/>
          </p:cNvPicPr>
          <p:nvPr/>
        </p:nvPicPr>
        <p:blipFill>
          <a:blip r:embed="rId8"/>
          <a:srcRect l="2808" r="45009"/>
          <a:stretch>
            <a:fillRect/>
          </a:stretch>
        </p:blipFill>
        <p:spPr bwMode="auto">
          <a:xfrm>
            <a:off x="3214678" y="1665309"/>
            <a:ext cx="2354263" cy="5147945"/>
          </a:xfrm>
          <a:prstGeom prst="rect">
            <a:avLst/>
          </a:prstGeom>
          <a:noFill/>
        </p:spPr>
      </p:pic>
      <p:pic>
        <p:nvPicPr>
          <p:cNvPr id="64521" name="Picture 9"/>
          <p:cNvPicPr>
            <a:picLocks noChangeArrowheads="1"/>
          </p:cNvPicPr>
          <p:nvPr/>
        </p:nvPicPr>
        <p:blipFill>
          <a:blip r:embed="rId9"/>
          <a:srcRect t="5785"/>
          <a:stretch>
            <a:fillRect/>
          </a:stretch>
        </p:blipFill>
        <p:spPr bwMode="auto">
          <a:xfrm>
            <a:off x="6786578" y="2000240"/>
            <a:ext cx="1776413" cy="2219325"/>
          </a:xfrm>
          <a:prstGeom prst="rect">
            <a:avLst/>
          </a:prstGeom>
          <a:noFill/>
        </p:spPr>
      </p:pic>
      <p:pic>
        <p:nvPicPr>
          <p:cNvPr id="64515" name="Picture 3"/>
          <p:cNvPicPr>
            <a:picLocks noChangeArrowheads="1"/>
          </p:cNvPicPr>
          <p:nvPr/>
        </p:nvPicPr>
        <p:blipFill>
          <a:blip r:embed="rId10"/>
          <a:srcRect l="4173" t="9448" r="33855"/>
          <a:stretch>
            <a:fillRect/>
          </a:stretch>
        </p:blipFill>
        <p:spPr bwMode="auto">
          <a:xfrm>
            <a:off x="6715140" y="4713311"/>
            <a:ext cx="2282825" cy="2073275"/>
          </a:xfrm>
          <a:prstGeom prst="rect">
            <a:avLst/>
          </a:prstGeom>
          <a:noFill/>
        </p:spPr>
      </p:pic>
      <p:sp>
        <p:nvSpPr>
          <p:cNvPr id="64527" name="Rectangle 1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</a:t>
            </a:r>
            <a:endParaRPr kumimoji="0" 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528" name="Rectangle 1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66850" algn="l"/>
                <a:tab pos="5076825" algn="l"/>
              </a:tabLst>
            </a:pPr>
            <a:r>
              <a:rPr kumimoji="0" lang="cs-C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66850" algn="l"/>
                <a:tab pos="5076825" algn="l"/>
              </a:tabLst>
            </a:pPr>
            <a:r>
              <a:rPr kumimoji="0" lang="cs-C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</a:t>
            </a:r>
            <a:endParaRPr kumimoji="0" 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66850" algn="l"/>
                <a:tab pos="5076825" algn="l"/>
              </a:tabLst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529" name="Rectangle 17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4530" name="Rectangle 18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75288" algn="l"/>
              </a:tabLst>
            </a:pPr>
            <a:r>
              <a:rPr kumimoji="0" lang="cs-C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75288" algn="l"/>
              </a:tabLst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531" name="Rectangle 19"/>
          <p:cNvSpPr>
            <a:spLocks noChangeArrowheads="1"/>
          </p:cNvSpPr>
          <p:nvPr/>
        </p:nvSpPr>
        <p:spPr bwMode="auto">
          <a:xfrm>
            <a:off x="214282" y="742952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4532" name="Rectangle 20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533" name="Rectangle 21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19675" algn="l"/>
              </a:tabLst>
            </a:pPr>
            <a:r>
              <a:rPr kumimoji="0" lang="cs-C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19675" algn="l"/>
              </a:tabLst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4523" name="Picture 11" descr="residential area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071802" y="1593871"/>
            <a:ext cx="1152525" cy="219075"/>
          </a:xfrm>
          <a:prstGeom prst="rect">
            <a:avLst/>
          </a:prstGeom>
          <a:noFill/>
        </p:spPr>
      </p:pic>
      <p:pic>
        <p:nvPicPr>
          <p:cNvPr id="64525" name="Picture 13" descr="household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429388" y="1604951"/>
            <a:ext cx="2219325" cy="180975"/>
          </a:xfrm>
          <a:prstGeom prst="rect">
            <a:avLst/>
          </a:prstGeom>
          <a:noFill/>
        </p:spPr>
      </p:pic>
      <p:sp>
        <p:nvSpPr>
          <p:cNvPr id="64526" name="Rectangle 14"/>
          <p:cNvSpPr>
            <a:spLocks noChangeArrowheads="1"/>
          </p:cNvSpPr>
          <p:nvPr/>
        </p:nvSpPr>
        <p:spPr bwMode="auto">
          <a:xfrm>
            <a:off x="0" y="1071546"/>
            <a:ext cx="1495794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334250" algn="l"/>
              </a:tabLst>
            </a:pPr>
            <a: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Panel </a:t>
            </a:r>
            <a:r>
              <a:rPr kumimoji="0" lang="cs-CZ" b="1" i="0" u="none" strike="noStrike" cap="none" normalizeH="0" baseline="0" dirty="0" err="1" smtClean="0">
                <a:ln>
                  <a:noFill/>
                </a:ln>
                <a:solidFill>
                  <a:schemeClr val="accent2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Book</a:t>
            </a: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									</a:t>
            </a:r>
            <a:endParaRPr kumimoji="0" lang="cs-CZ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334250" algn="l"/>
              </a:tabLst>
            </a:pP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cs-CZ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334250" algn="l"/>
              </a:tabLst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ECFFA3BA-F2BD-4032-9167-E150972DDF70}" type="slidenum">
              <a:rPr lang="cs-CZ" smtClean="0"/>
              <a:pPr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4797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délník 19"/>
          <p:cNvSpPr/>
          <p:nvPr/>
        </p:nvSpPr>
        <p:spPr>
          <a:xfrm>
            <a:off x="0" y="0"/>
            <a:ext cx="4500550" cy="90632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Přímá spojovací čára 5"/>
          <p:cNvCxnSpPr/>
          <p:nvPr/>
        </p:nvCxnSpPr>
        <p:spPr>
          <a:xfrm>
            <a:off x="142844" y="5643578"/>
            <a:ext cx="8715436" cy="54"/>
          </a:xfrm>
          <a:prstGeom prst="line">
            <a:avLst/>
          </a:prstGeom>
          <a:ln w="444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délník 10"/>
          <p:cNvSpPr/>
          <p:nvPr/>
        </p:nvSpPr>
        <p:spPr>
          <a:xfrm>
            <a:off x="502432" y="150112"/>
            <a:ext cx="34166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spc="6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Kontakty</a:t>
            </a:r>
            <a:r>
              <a:rPr lang="cs-CZ" sz="3200" b="1" spc="6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SANEP</a:t>
            </a:r>
            <a:endParaRPr lang="cs-CZ" sz="3200" spc="6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571472" y="1391032"/>
            <a:ext cx="34290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SANEP s.r.o.</a:t>
            </a:r>
          </a:p>
          <a:p>
            <a:r>
              <a:rPr lang="cs-CZ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Cimburkova</a:t>
            </a:r>
            <a:r>
              <a:rPr lang="cs-CZ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258/21</a:t>
            </a:r>
          </a:p>
          <a:p>
            <a:r>
              <a:rPr lang="cs-CZ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Praha 3, Žižkov</a:t>
            </a:r>
          </a:p>
          <a:p>
            <a:r>
              <a:rPr lang="cs-CZ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PSČ 130 00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571472" y="3354823"/>
            <a:ext cx="22525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IČO: 28489667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DIČ: CZ28489667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5117293" y="1391032"/>
            <a:ext cx="37862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Sekretariát:</a:t>
            </a:r>
          </a:p>
          <a:p>
            <a:r>
              <a:rPr 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Tel: + 420 222 231 560</a:t>
            </a:r>
          </a:p>
          <a:p>
            <a:r>
              <a:rPr 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Fax: + 420 222 780 409</a:t>
            </a:r>
          </a:p>
          <a:p>
            <a:r>
              <a:rPr 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cs-CZ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info@sanep.cz 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5117293" y="3354823"/>
            <a:ext cx="41433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Oldřich Zajíc</a:t>
            </a:r>
          </a:p>
          <a:p>
            <a:r>
              <a:rPr 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jednatel a ředitel společnosti</a:t>
            </a:r>
          </a:p>
          <a:p>
            <a:r>
              <a:rPr lang="cs-CZ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zajic</a:t>
            </a:r>
            <a:r>
              <a:rPr lang="cs-CZ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cs-CZ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sanep.cz</a:t>
            </a:r>
            <a:endParaRPr lang="cs-CZ" sz="20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Tel.: + 420 602 538 278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C:\Users\zdenek\Desktop\M Sanep\REKLAMA\mladfrontaobchodafinance\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62754" y="114147"/>
            <a:ext cx="2310925" cy="872047"/>
          </a:xfrm>
          <a:prstGeom prst="rect">
            <a:avLst/>
          </a:prstGeom>
          <a:noFill/>
        </p:spPr>
      </p:pic>
      <p:sp>
        <p:nvSpPr>
          <p:cNvPr id="16" name="Obdélník 15"/>
          <p:cNvSpPr/>
          <p:nvPr/>
        </p:nvSpPr>
        <p:spPr>
          <a:xfrm>
            <a:off x="502432" y="5181912"/>
            <a:ext cx="80555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Průzkum zpracoval analytický tým společnosti SANEP a Oldřich Zajíc</a:t>
            </a:r>
            <a:endParaRPr lang="cs-CZ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Obrázek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3928" y="5805264"/>
            <a:ext cx="1964535" cy="785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Zástupný symbol pro číslo snímku 18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ECFFA3BA-F2BD-4032-9167-E150972DDF70}" type="slidenum">
              <a:rPr lang="cs-CZ" smtClean="0"/>
              <a:pPr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9235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Tabulka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974657"/>
              </p:ext>
            </p:extLst>
          </p:nvPr>
        </p:nvGraphicFramePr>
        <p:xfrm>
          <a:off x="72594" y="764705"/>
          <a:ext cx="9000000" cy="4972392"/>
        </p:xfrm>
        <a:graphic>
          <a:graphicData uri="http://schemas.openxmlformats.org/drawingml/2006/table">
            <a:tbl>
              <a:tblPr bandCol="1">
                <a:tableStyleId>{7DF18680-E054-41AD-8BC1-D1AEF772440D}</a:tableStyleId>
              </a:tblPr>
              <a:tblGrid>
                <a:gridCol w="2467742"/>
                <a:gridCol w="6532258"/>
              </a:tblGrid>
              <a:tr h="3537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kern="1200" spc="60" baseline="0" noProof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TÉMA PRŮZKUMU:</a:t>
                      </a:r>
                      <a:endParaRPr lang="cs-CZ" sz="1000" spc="60" baseline="0" noProof="1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spc="60" baseline="0" noProof="1" smtClean="0">
                          <a:solidFill>
                            <a:srgbClr val="558ED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VOLEBNÍ PREFERENCE – BŘEZEN 2016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1881">
                <a:tc>
                  <a:txBody>
                    <a:bodyPr/>
                    <a:lstStyle/>
                    <a:p>
                      <a:pPr algn="l"/>
                      <a:r>
                        <a:rPr lang="cs-CZ" sz="1000" kern="1200" spc="60" baseline="0" noProof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REALIZÁTOR:</a:t>
                      </a:r>
                      <a:endParaRPr lang="cs-CZ" sz="1000" spc="60" baseline="0" noProof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spc="60" baseline="0" noProof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SANEP s.r.o.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1881">
                <a:tc>
                  <a:txBody>
                    <a:bodyPr/>
                    <a:lstStyle/>
                    <a:p>
                      <a:pPr algn="l"/>
                      <a:r>
                        <a:rPr lang="cs-CZ" sz="1000" kern="1200" spc="60" baseline="0" noProof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VÝBĚR RESPONDENTŮ:</a:t>
                      </a:r>
                      <a:endParaRPr lang="cs-CZ" sz="1000" spc="60" baseline="0" noProof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100" kern="1200" spc="60" baseline="0" noProof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kvótní výběr</a:t>
                      </a:r>
                      <a:endParaRPr lang="cs-CZ" sz="1100" spc="60" baseline="0" noProof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1881">
                <a:tc>
                  <a:txBody>
                    <a:bodyPr/>
                    <a:lstStyle/>
                    <a:p>
                      <a:pPr algn="l"/>
                      <a:r>
                        <a:rPr lang="cs-CZ" sz="1000" kern="1200" spc="60" baseline="0" noProof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 OTÁZEK:</a:t>
                      </a:r>
                      <a:endParaRPr lang="cs-CZ" sz="1000" spc="60" baseline="0" noProof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100" kern="1200" spc="60" baseline="0" noProof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multiplechoice</a:t>
                      </a:r>
                      <a:endParaRPr lang="cs-CZ" sz="1100" spc="60" baseline="0" noProof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97725">
                <a:tc>
                  <a:txBody>
                    <a:bodyPr/>
                    <a:lstStyle/>
                    <a:p>
                      <a:pPr algn="l"/>
                      <a:r>
                        <a:rPr lang="cs-CZ" sz="1000" kern="1200" spc="60" baseline="0" noProof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REPREZENTATIVITA:</a:t>
                      </a:r>
                      <a:endParaRPr lang="cs-CZ" sz="1000" spc="60" baseline="0" noProof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100" kern="1200" noProof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 věku 18+let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i="1" kern="1200" noProof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Reprezentativní vzorek odpovídá sociodemografickému rozložení obyvatel ČR dle údajů Českého statistického úřadu</a:t>
                      </a:r>
                      <a:r>
                        <a:rPr lang="en-US" sz="1100" i="1" kern="1200" noProof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cs-CZ" sz="1100" i="1" noProof="1" smtClean="0"/>
                    </a:p>
                    <a:p>
                      <a:pPr algn="l"/>
                      <a:endParaRPr lang="cs-CZ" sz="1100" i="1" spc="60" baseline="0" noProof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91222">
                <a:tc>
                  <a:txBody>
                    <a:bodyPr/>
                    <a:lstStyle/>
                    <a:p>
                      <a:pPr algn="l"/>
                      <a:r>
                        <a:rPr lang="cs-CZ" sz="1000" kern="1200" spc="60" baseline="0" noProof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VELIKOST REPREZENTATIVNÍHO VZORKU:</a:t>
                      </a:r>
                      <a:endParaRPr lang="cs-CZ" sz="1000" spc="60" baseline="0" noProof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b="0" i="0" kern="1200" noProof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N=3.834</a:t>
                      </a:r>
                    </a:p>
                    <a:p>
                      <a:r>
                        <a:rPr lang="cs-CZ" sz="1100" i="1" kern="1200" noProof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Celkově se průzkumu společnosti SANEP zúčastnilo v rámci respondentního panelu více jak 220 tisíc registrovaných uživatelů, 21.891 dotázaných. </a:t>
                      </a:r>
                    </a:p>
                    <a:p>
                      <a:endParaRPr lang="cs-CZ" sz="1100" i="1" kern="1200" spc="60" baseline="0" noProof="1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3733">
                <a:tc>
                  <a:txBody>
                    <a:bodyPr/>
                    <a:lstStyle/>
                    <a:p>
                      <a:pPr algn="l"/>
                      <a:r>
                        <a:rPr lang="cs-CZ" sz="1000" kern="1200" spc="60" baseline="0" noProof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PRŮBĚH PRŮZKUMU:</a:t>
                      </a:r>
                      <a:endParaRPr lang="cs-CZ" sz="1000" spc="60" baseline="0" noProof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spc="60" baseline="0" noProof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10.-16.3. 2016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6857">
                <a:tc>
                  <a:txBody>
                    <a:bodyPr/>
                    <a:lstStyle/>
                    <a:p>
                      <a:pPr algn="l"/>
                      <a:r>
                        <a:rPr lang="cs-CZ" sz="1000" kern="1200" spc="60" baseline="0" noProof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POUŽITÁ METODIKA PRŮZKUMU:</a:t>
                      </a:r>
                      <a:endParaRPr lang="cs-CZ" sz="1000" spc="60" baseline="0" noProof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100" kern="1200" spc="60" baseline="0" noProof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internetový CAWI on/off-line průzkum</a:t>
                      </a:r>
                      <a:endParaRPr lang="cs-CZ" sz="1100" spc="60" baseline="0" noProof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9689">
                <a:tc>
                  <a:txBody>
                    <a:bodyPr/>
                    <a:lstStyle/>
                    <a:p>
                      <a:pPr algn="l"/>
                      <a:r>
                        <a:rPr lang="cs-CZ" sz="1000" kern="1200" spc="60" baseline="0" noProof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POUŽITÉ KVÓTY:</a:t>
                      </a:r>
                      <a:endParaRPr lang="cs-CZ" sz="1000" spc="60" baseline="0" noProof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100" kern="1200" spc="60" baseline="0" noProof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věk, pohlaví, bydliště, vzdělání</a:t>
                      </a:r>
                      <a:endParaRPr lang="cs-CZ" sz="1100" spc="60" baseline="0" noProof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1881">
                <a:tc>
                  <a:txBody>
                    <a:bodyPr/>
                    <a:lstStyle/>
                    <a:p>
                      <a:pPr algn="l"/>
                      <a:r>
                        <a:rPr lang="cs-CZ" sz="1000" kern="1200" spc="60" baseline="0" noProof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STATISTICKÁ ODCHYLKA:</a:t>
                      </a:r>
                      <a:endParaRPr lang="cs-CZ" sz="1000" spc="60" baseline="0" noProof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100" kern="1200" spc="60" baseline="0" noProof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+- 2,5%</a:t>
                      </a:r>
                      <a:endParaRPr lang="cs-CZ" sz="1100" spc="60" baseline="0" noProof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1881">
                <a:tc>
                  <a:txBody>
                    <a:bodyPr/>
                    <a:lstStyle/>
                    <a:p>
                      <a:pPr algn="l"/>
                      <a:r>
                        <a:rPr lang="cs-CZ" sz="1000" kern="1200" spc="60" baseline="0" noProof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KONTROLA VZORKU:</a:t>
                      </a:r>
                      <a:endParaRPr lang="cs-CZ" sz="1000" spc="60" baseline="0" noProof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100" kern="1200" spc="60" baseline="0" noProof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triangulační datová metodika</a:t>
                      </a:r>
                      <a:endParaRPr lang="cs-CZ" sz="1100" spc="60" baseline="0" noProof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6" name="Přímá spojovací čára 5"/>
          <p:cNvCxnSpPr/>
          <p:nvPr/>
        </p:nvCxnSpPr>
        <p:spPr>
          <a:xfrm>
            <a:off x="72594" y="620688"/>
            <a:ext cx="9000000" cy="54"/>
          </a:xfrm>
          <a:prstGeom prst="line">
            <a:avLst/>
          </a:prstGeom>
          <a:ln w="444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>
          <a:xfrm>
            <a:off x="0" y="66690"/>
            <a:ext cx="914400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cs-CZ" sz="2800" spc="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METODOLOGIE</a:t>
            </a:r>
            <a:endParaRPr lang="cs-CZ" sz="2800" spc="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 descr="sanep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93339" y="6453336"/>
            <a:ext cx="1357322" cy="336616"/>
          </a:xfrm>
          <a:prstGeom prst="rect">
            <a:avLst/>
          </a:prstGeom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FA3BA-F2BD-4032-9167-E150972DDF70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7879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Přímá spojovací čára 5"/>
          <p:cNvCxnSpPr/>
          <p:nvPr/>
        </p:nvCxnSpPr>
        <p:spPr>
          <a:xfrm>
            <a:off x="72594" y="857178"/>
            <a:ext cx="9000000" cy="54"/>
          </a:xfrm>
          <a:prstGeom prst="line">
            <a:avLst/>
          </a:prstGeom>
          <a:ln w="444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ECFFA3BA-F2BD-4032-9167-E150972DDF70}" type="slidenum">
              <a:rPr lang="cs-CZ" smtClean="0"/>
              <a:pPr/>
              <a:t>3</a:t>
            </a:fld>
            <a:endParaRPr lang="cs-CZ" dirty="0"/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2500298" y="285728"/>
            <a:ext cx="6072230" cy="29319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cs-CZ" sz="2400" b="1" i="0" strike="noStrike" kern="1200" cap="none" spc="200" normalizeH="0" noProof="1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METODOLOGIE</a:t>
            </a:r>
            <a:endParaRPr kumimoji="0" lang="cs-CZ" sz="2000" b="1" i="0" strike="noStrike" kern="1200" cap="none" spc="200" normalizeH="0" noProof="1">
              <a:ln>
                <a:noFill/>
              </a:ln>
              <a:solidFill>
                <a:schemeClr val="bg1">
                  <a:lumMod val="75000"/>
                </a:schemeClr>
              </a:solidFill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Obrázek 7" descr="sanep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5" y="214290"/>
            <a:ext cx="1743708" cy="432440"/>
          </a:xfrm>
          <a:prstGeom prst="rect">
            <a:avLst/>
          </a:prstGeom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6576218"/>
              </p:ext>
            </p:extLst>
          </p:nvPr>
        </p:nvGraphicFramePr>
        <p:xfrm>
          <a:off x="251520" y="1052736"/>
          <a:ext cx="2016224" cy="1283862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008112"/>
                <a:gridCol w="1008112"/>
              </a:tblGrid>
              <a:tr h="30603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POHLAVÍ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0603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MUŽI</a:t>
                      </a:r>
                      <a:endParaRPr lang="en-US" sz="1400" dirty="0"/>
                    </a:p>
                  </a:txBody>
                  <a:tcP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48,9%</a:t>
                      </a:r>
                      <a:endParaRPr lang="en-US" sz="1400" dirty="0"/>
                    </a:p>
                  </a:txBody>
                  <a:tcPr>
                    <a:solidFill>
                      <a:srgbClr val="FF0000">
                        <a:alpha val="20000"/>
                      </a:srgbClr>
                    </a:solidFill>
                  </a:tcPr>
                </a:tc>
              </a:tr>
              <a:tr h="3060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ŽENY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51,1%</a:t>
                      </a:r>
                      <a:endParaRPr lang="en-US" sz="1400" dirty="0"/>
                    </a:p>
                  </a:txBody>
                  <a:tcPr/>
                </a:tc>
              </a:tr>
              <a:tr h="30603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CELKEM</a:t>
                      </a:r>
                      <a:endParaRPr lang="en-US" sz="1400" dirty="0"/>
                    </a:p>
                  </a:txBody>
                  <a:tcP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100%</a:t>
                      </a:r>
                      <a:endParaRPr lang="en-US" sz="1400" dirty="0"/>
                    </a:p>
                  </a:txBody>
                  <a:tcPr>
                    <a:solidFill>
                      <a:srgbClr val="FF0000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4288357"/>
              </p:ext>
            </p:extLst>
          </p:nvPr>
        </p:nvGraphicFramePr>
        <p:xfrm>
          <a:off x="2483768" y="1052736"/>
          <a:ext cx="2016224" cy="2489921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008112"/>
                <a:gridCol w="1008112"/>
              </a:tblGrid>
              <a:tr h="82995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VĚK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766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18-29</a:t>
                      </a:r>
                    </a:p>
                  </a:txBody>
                  <a:tcPr>
                    <a:solidFill>
                      <a:srgbClr val="4CCCE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20,3%</a:t>
                      </a:r>
                      <a:endParaRPr lang="en-US" sz="1400" dirty="0"/>
                    </a:p>
                  </a:txBody>
                  <a:tcPr>
                    <a:solidFill>
                      <a:srgbClr val="4CCCE3">
                        <a:alpha val="20000"/>
                      </a:srgbClr>
                    </a:solidFill>
                  </a:tcPr>
                </a:tc>
              </a:tr>
              <a:tr h="2766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30-44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28,4%</a:t>
                      </a:r>
                      <a:endParaRPr lang="en-US" sz="1400" dirty="0"/>
                    </a:p>
                  </a:txBody>
                  <a:tcPr/>
                </a:tc>
              </a:tr>
              <a:tr h="2766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45-59</a:t>
                      </a:r>
                    </a:p>
                  </a:txBody>
                  <a:tcPr>
                    <a:solidFill>
                      <a:srgbClr val="4CCCE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23,2%</a:t>
                      </a:r>
                      <a:endParaRPr lang="en-US" sz="1400" dirty="0"/>
                    </a:p>
                  </a:txBody>
                  <a:tcPr>
                    <a:solidFill>
                      <a:srgbClr val="4CCCE3">
                        <a:alpha val="20000"/>
                      </a:srgbClr>
                    </a:solidFill>
                  </a:tcPr>
                </a:tc>
              </a:tr>
              <a:tr h="2766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60+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28,1%</a:t>
                      </a:r>
                      <a:endParaRPr lang="en-US" sz="1400" dirty="0"/>
                    </a:p>
                  </a:txBody>
                  <a:tcPr/>
                </a:tc>
              </a:tr>
              <a:tr h="35632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CELKEM</a:t>
                      </a:r>
                      <a:endParaRPr lang="en-US" sz="1400" dirty="0"/>
                    </a:p>
                  </a:txBody>
                  <a:tcPr>
                    <a:solidFill>
                      <a:srgbClr val="4CCCE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100%</a:t>
                      </a:r>
                      <a:endParaRPr lang="en-US" sz="1400" dirty="0"/>
                    </a:p>
                  </a:txBody>
                  <a:tcPr>
                    <a:solidFill>
                      <a:srgbClr val="4CCCE3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342563"/>
              </p:ext>
            </p:extLst>
          </p:nvPr>
        </p:nvGraphicFramePr>
        <p:xfrm>
          <a:off x="251520" y="2636912"/>
          <a:ext cx="2016224" cy="4032447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303219"/>
                <a:gridCol w="713005"/>
              </a:tblGrid>
              <a:tr h="604867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PŘÍJEM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568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0-20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err="1" smtClean="0"/>
                        <a:t>tis.Kč</a:t>
                      </a:r>
                      <a:endParaRPr lang="en-US" sz="1400" dirty="0" smtClean="0"/>
                    </a:p>
                  </a:txBody>
                  <a:tcPr>
                    <a:solidFill>
                      <a:srgbClr val="9DE20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62,4%</a:t>
                      </a:r>
                      <a:endParaRPr lang="en-US" sz="1400" dirty="0"/>
                    </a:p>
                  </a:txBody>
                  <a:tcPr>
                    <a:solidFill>
                      <a:srgbClr val="9DE204">
                        <a:alpha val="20000"/>
                      </a:srgbClr>
                    </a:solidFill>
                  </a:tcPr>
                </a:tc>
              </a:tr>
              <a:tr h="8568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20-50 </a:t>
                      </a:r>
                      <a:r>
                        <a:rPr lang="en-US" sz="1400" dirty="0" err="1" smtClean="0"/>
                        <a:t>tis.Kč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35,1%</a:t>
                      </a:r>
                      <a:endParaRPr lang="en-US" sz="1400" dirty="0"/>
                    </a:p>
                  </a:txBody>
                  <a:tcPr/>
                </a:tc>
              </a:tr>
              <a:tr h="8568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50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tis.Kč</a:t>
                      </a:r>
                      <a:r>
                        <a:rPr lang="en-US" sz="1400" baseline="0" dirty="0" smtClean="0"/>
                        <a:t> a </a:t>
                      </a:r>
                      <a:r>
                        <a:rPr lang="en-US" sz="1400" baseline="0" dirty="0" err="1" smtClean="0"/>
                        <a:t>více</a:t>
                      </a:r>
                      <a:endParaRPr lang="en-US" sz="1400" dirty="0" smtClean="0"/>
                    </a:p>
                  </a:txBody>
                  <a:tcPr>
                    <a:solidFill>
                      <a:srgbClr val="9DE20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2,5%</a:t>
                      </a:r>
                      <a:endParaRPr lang="en-US" sz="1400" dirty="0"/>
                    </a:p>
                  </a:txBody>
                  <a:tcPr>
                    <a:solidFill>
                      <a:srgbClr val="9DE204">
                        <a:alpha val="20000"/>
                      </a:srgbClr>
                    </a:solidFill>
                  </a:tcPr>
                </a:tc>
              </a:tr>
              <a:tr h="856895"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CELKEM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100%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0046500"/>
              </p:ext>
            </p:extLst>
          </p:nvPr>
        </p:nvGraphicFramePr>
        <p:xfrm>
          <a:off x="2483768" y="3861048"/>
          <a:ext cx="2016224" cy="280831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008112"/>
                <a:gridCol w="1008112"/>
              </a:tblGrid>
              <a:tr h="109126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VZDĚLÁNÍ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921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kern="1200" dirty="0" smtClean="0">
                          <a:effectLst/>
                        </a:rPr>
                        <a:t>základní + SŠ bez maturity</a:t>
                      </a:r>
                      <a:r>
                        <a:rPr lang="cs-CZ" sz="1200" dirty="0" smtClean="0">
                          <a:effectLst/>
                        </a:rPr>
                        <a:t> </a:t>
                      </a:r>
                      <a:endParaRPr lang="en-US" sz="1200" dirty="0" smtClean="0"/>
                    </a:p>
                  </a:txBody>
                  <a:tcPr>
                    <a:solidFill>
                      <a:srgbClr val="0000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54,6%</a:t>
                      </a:r>
                      <a:endParaRPr lang="en-US" sz="1400" dirty="0"/>
                    </a:p>
                  </a:txBody>
                  <a:tcPr>
                    <a:solidFill>
                      <a:srgbClr val="0000FF">
                        <a:alpha val="20000"/>
                      </a:srgbClr>
                    </a:solidFill>
                  </a:tcPr>
                </a:tc>
              </a:tr>
              <a:tr h="4921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kern="1200" dirty="0" smtClean="0">
                          <a:effectLst/>
                        </a:rPr>
                        <a:t>SŠ s maturitou</a:t>
                      </a:r>
                      <a:r>
                        <a:rPr lang="cs-CZ" sz="1200" dirty="0" smtClean="0">
                          <a:effectLst/>
                        </a:rPr>
                        <a:t> 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31,1%</a:t>
                      </a:r>
                      <a:endParaRPr lang="en-US" sz="1400" dirty="0"/>
                    </a:p>
                  </a:txBody>
                  <a:tcPr/>
                </a:tc>
              </a:tr>
              <a:tr h="3664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VŠ</a:t>
                      </a:r>
                    </a:p>
                  </a:txBody>
                  <a:tcPr>
                    <a:solidFill>
                      <a:srgbClr val="0000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14,3%</a:t>
                      </a:r>
                      <a:endParaRPr lang="en-US" sz="1400" dirty="0"/>
                    </a:p>
                  </a:txBody>
                  <a:tcPr>
                    <a:solidFill>
                      <a:srgbClr val="0000FF">
                        <a:alpha val="20000"/>
                      </a:srgbClr>
                    </a:solidFill>
                  </a:tcPr>
                </a:tc>
              </a:tr>
              <a:tr h="3664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CELKEM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100%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2489999"/>
              </p:ext>
            </p:extLst>
          </p:nvPr>
        </p:nvGraphicFramePr>
        <p:xfrm>
          <a:off x="5004048" y="1052736"/>
          <a:ext cx="3816424" cy="5616621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908212"/>
                <a:gridCol w="1908212"/>
              </a:tblGrid>
              <a:tr h="416046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VELIKOST MÍSTA</a:t>
                      </a:r>
                      <a:r>
                        <a:rPr lang="en-US" baseline="0" dirty="0" smtClean="0"/>
                        <a:t> BYDLIŠTĚ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46705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Praha</a:t>
                      </a:r>
                      <a:endParaRPr lang="en-US" sz="1400" dirty="0"/>
                    </a:p>
                  </a:txBody>
                  <a:tcPr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12,1%</a:t>
                      </a:r>
                      <a:endParaRPr lang="en-US" sz="1400" dirty="0"/>
                    </a:p>
                  </a:txBody>
                  <a:tcPr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</a:tr>
              <a:tr h="346705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Středočeský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12.3%</a:t>
                      </a:r>
                      <a:endParaRPr lang="en-US" sz="1400" dirty="0"/>
                    </a:p>
                  </a:txBody>
                  <a:tcPr/>
                </a:tc>
              </a:tr>
              <a:tr h="346705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Ústecký</a:t>
                      </a:r>
                      <a:endParaRPr lang="en-US" sz="1400" dirty="0"/>
                    </a:p>
                  </a:txBody>
                  <a:tcPr>
                    <a:solidFill>
                      <a:srgbClr val="A6A6A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7,3%</a:t>
                      </a:r>
                      <a:endParaRPr lang="en-US" sz="1400" dirty="0"/>
                    </a:p>
                  </a:txBody>
                  <a:tcPr>
                    <a:solidFill>
                      <a:srgbClr val="A6A6A6">
                        <a:alpha val="20000"/>
                      </a:srgbClr>
                    </a:solidFill>
                  </a:tcPr>
                </a:tc>
              </a:tr>
              <a:tr h="346705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Plzeňský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5,2%</a:t>
                      </a:r>
                      <a:endParaRPr lang="en-US" sz="1400" dirty="0"/>
                    </a:p>
                  </a:txBody>
                  <a:tcPr/>
                </a:tc>
              </a:tr>
              <a:tr h="346705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Královéhradecký</a:t>
                      </a:r>
                      <a:endParaRPr lang="en-US" sz="1400" dirty="0"/>
                    </a:p>
                  </a:txBody>
                  <a:tcPr>
                    <a:solidFill>
                      <a:srgbClr val="A6A6A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5,1%</a:t>
                      </a:r>
                      <a:endParaRPr lang="en-US" sz="1400" dirty="0"/>
                    </a:p>
                  </a:txBody>
                  <a:tcPr>
                    <a:solidFill>
                      <a:srgbClr val="A6A6A6">
                        <a:alpha val="20000"/>
                      </a:srgbClr>
                    </a:solidFill>
                  </a:tcPr>
                </a:tc>
              </a:tr>
              <a:tr h="346705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Vysočina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4,7%</a:t>
                      </a:r>
                      <a:endParaRPr lang="en-US" sz="1400" dirty="0"/>
                    </a:p>
                  </a:txBody>
                  <a:tcPr/>
                </a:tc>
              </a:tr>
              <a:tr h="346705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Moravskoslezský</a:t>
                      </a:r>
                      <a:endParaRPr lang="en-US" sz="1400" dirty="0"/>
                    </a:p>
                  </a:txBody>
                  <a:tcPr>
                    <a:solidFill>
                      <a:srgbClr val="A6A6A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11,9%</a:t>
                      </a:r>
                      <a:endParaRPr lang="en-US" sz="1400" dirty="0"/>
                    </a:p>
                  </a:txBody>
                  <a:tcPr>
                    <a:solidFill>
                      <a:srgbClr val="A6A6A6">
                        <a:alpha val="20000"/>
                      </a:srgbClr>
                    </a:solidFill>
                  </a:tcPr>
                </a:tc>
              </a:tr>
              <a:tr h="346705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Jihomoravský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11,7%</a:t>
                      </a:r>
                      <a:endParaRPr lang="en-US" sz="1400" dirty="0"/>
                    </a:p>
                  </a:txBody>
                  <a:tcPr/>
                </a:tc>
              </a:tr>
              <a:tr h="346705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Liberecký</a:t>
                      </a:r>
                      <a:endParaRPr lang="en-US" sz="1400" dirty="0"/>
                    </a:p>
                  </a:txBody>
                  <a:tcPr>
                    <a:solidFill>
                      <a:srgbClr val="A6A6A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4,3%</a:t>
                      </a:r>
                      <a:endParaRPr lang="en-US" sz="1400" dirty="0"/>
                    </a:p>
                  </a:txBody>
                  <a:tcPr>
                    <a:solidFill>
                      <a:srgbClr val="A6A6A6">
                        <a:alpha val="20000"/>
                      </a:srgbClr>
                    </a:solidFill>
                  </a:tcPr>
                </a:tc>
              </a:tr>
              <a:tr h="346705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Karlovarský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2,8%</a:t>
                      </a:r>
                      <a:endParaRPr lang="en-US" sz="1400" dirty="0"/>
                    </a:p>
                  </a:txBody>
                  <a:tcPr/>
                </a:tc>
              </a:tr>
              <a:tr h="346705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Jihočeský</a:t>
                      </a:r>
                      <a:endParaRPr lang="en-US" sz="1400" dirty="0"/>
                    </a:p>
                  </a:txBody>
                  <a:tcPr>
                    <a:solidFill>
                      <a:srgbClr val="A6A6A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5,8%</a:t>
                      </a:r>
                      <a:endParaRPr lang="en-US" sz="1400" dirty="0"/>
                    </a:p>
                  </a:txBody>
                  <a:tcPr>
                    <a:solidFill>
                      <a:srgbClr val="A6A6A6">
                        <a:alpha val="20000"/>
                      </a:srgbClr>
                    </a:solidFill>
                  </a:tcPr>
                </a:tc>
              </a:tr>
              <a:tr h="346705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Pardubický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4,9%</a:t>
                      </a:r>
                      <a:endParaRPr lang="en-US" sz="1400" dirty="0"/>
                    </a:p>
                  </a:txBody>
                  <a:tcPr/>
                </a:tc>
              </a:tr>
              <a:tr h="346705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Olomoucký</a:t>
                      </a:r>
                      <a:endParaRPr lang="en-US" sz="1400" dirty="0"/>
                    </a:p>
                  </a:txBody>
                  <a:tcPr>
                    <a:solidFill>
                      <a:srgbClr val="A6A6A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6,3%</a:t>
                      </a:r>
                      <a:endParaRPr lang="en-US" sz="1400" dirty="0"/>
                    </a:p>
                  </a:txBody>
                  <a:tcPr>
                    <a:solidFill>
                      <a:srgbClr val="A6A6A6">
                        <a:alpha val="20000"/>
                      </a:srgbClr>
                    </a:solidFill>
                  </a:tcPr>
                </a:tc>
              </a:tr>
              <a:tr h="346705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Zlínský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5,6%</a:t>
                      </a:r>
                      <a:endParaRPr lang="en-US" sz="1400" dirty="0"/>
                    </a:p>
                  </a:txBody>
                  <a:tcPr/>
                </a:tc>
              </a:tr>
              <a:tr h="34670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ČR </a:t>
                      </a:r>
                      <a:r>
                        <a:rPr lang="en-US" sz="1400" dirty="0" err="1" smtClean="0"/>
                        <a:t>celkem</a:t>
                      </a:r>
                      <a:endParaRPr lang="en-US" sz="1400" dirty="0"/>
                    </a:p>
                  </a:txBody>
                  <a:tcPr>
                    <a:solidFill>
                      <a:srgbClr val="A6A6A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100%</a:t>
                      </a:r>
                      <a:endParaRPr lang="en-US" sz="1400" dirty="0"/>
                    </a:p>
                  </a:txBody>
                  <a:tcPr>
                    <a:solidFill>
                      <a:srgbClr val="A6A6A6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1025" name="Picture 1" descr="800px-Kraj_Hlavni_mesto_Prah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484784"/>
            <a:ext cx="504056" cy="288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Obrázek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6381328"/>
            <a:ext cx="518715" cy="252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800px-Stredocesky_kraj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844824"/>
            <a:ext cx="503437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800px-Ustecky_kraj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132856"/>
            <a:ext cx="508372" cy="290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800px-Plzensky_kraj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492896"/>
            <a:ext cx="504056" cy="288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800px-Kralovehradecky_kraj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883746"/>
            <a:ext cx="504057" cy="28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800px-Kraj_Vysocin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212976"/>
            <a:ext cx="475572" cy="272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800px-Moravskoslezsky_kraj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573016"/>
            <a:ext cx="504056" cy="28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 descr="800px-Jihomoravsky_kraj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933056"/>
            <a:ext cx="504056" cy="288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 descr="800px-Liberecky_kraj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1" y="4251898"/>
            <a:ext cx="504056" cy="288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 descr="800px-Karlovarsky_kraj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99" y="4611878"/>
            <a:ext cx="504057" cy="28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 descr="800px-Jihocesky_kraj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941168"/>
            <a:ext cx="504056" cy="288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 descr="800px-Pardubicky_kraj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301208"/>
            <a:ext cx="485198" cy="277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 descr="800px-Olomoucky_kraj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661248"/>
            <a:ext cx="504056" cy="28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 descr="800px-Zlinsky_kraj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6021288"/>
            <a:ext cx="504056" cy="288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Obdélník 1"/>
          <p:cNvSpPr/>
          <p:nvPr/>
        </p:nvSpPr>
        <p:spPr>
          <a:xfrm>
            <a:off x="0" y="0"/>
            <a:ext cx="9144000" cy="81042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Arial"/>
                <a:cs typeface="Arial"/>
              </a:rPr>
              <a:t>METODOLOGIE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9916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0"/>
            <a:ext cx="9144000" cy="81042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latin typeface="Arial"/>
                <a:cs typeface="Arial"/>
              </a:rPr>
              <a:t>Komentář </a:t>
            </a:r>
            <a:endParaRPr lang="cs-CZ" sz="2000" b="1" dirty="0">
              <a:latin typeface="Arial"/>
              <a:cs typeface="Arial"/>
            </a:endParaRPr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570264" y="6429396"/>
            <a:ext cx="430892" cy="293687"/>
          </a:xfrm>
        </p:spPr>
        <p:txBody>
          <a:bodyPr/>
          <a:lstStyle/>
          <a:p>
            <a:pPr algn="ctr"/>
            <a:fld id="{ECFFA3BA-F2BD-4032-9167-E150972DDF70}" type="slidenum">
              <a:rPr lang="cs-CZ" sz="1400" smtClean="0"/>
              <a:pPr algn="ctr"/>
              <a:t>4</a:t>
            </a:fld>
            <a:endParaRPr lang="cs-CZ" sz="1400" dirty="0"/>
          </a:p>
        </p:txBody>
      </p:sp>
      <p:cxnSp>
        <p:nvCxnSpPr>
          <p:cNvPr id="9" name="Přímá spojovací čára 6"/>
          <p:cNvCxnSpPr/>
          <p:nvPr/>
        </p:nvCxnSpPr>
        <p:spPr>
          <a:xfrm>
            <a:off x="142844" y="6215082"/>
            <a:ext cx="8858312" cy="1588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ázek 10" descr="sanep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93339" y="6429396"/>
            <a:ext cx="1357322" cy="336616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8498452" y="5886290"/>
            <a:ext cx="574516" cy="307777"/>
          </a:xfrm>
          <a:prstGeom prst="rect">
            <a:avLst/>
          </a:prstGeom>
          <a:noFill/>
          <a:ln w="19050">
            <a:noFill/>
            <a:prstDash val="solid"/>
          </a:ln>
        </p:spPr>
        <p:txBody>
          <a:bodyPr wrap="none" rtlCol="0">
            <a:spAutoFit/>
          </a:bodyPr>
          <a:lstStyle/>
          <a:p>
            <a:r>
              <a:rPr lang="cs-CZ" sz="1400" i="1" spc="6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%</a:t>
            </a:r>
            <a:endParaRPr lang="cs-CZ" sz="1400" i="1" spc="6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908720"/>
            <a:ext cx="8064896" cy="4955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>
                <a:latin typeface="Verdana"/>
                <a:cs typeface="Verdana"/>
              </a:rPr>
              <a:t>Hnutí ANO se znatelným propadem je stále ve vedení, do Sněmovny by se dostal i Úsvit-NK</a:t>
            </a:r>
          </a:p>
          <a:p>
            <a:endParaRPr lang="cs-CZ" sz="1200" b="1" dirty="0" smtClean="0">
              <a:solidFill>
                <a:srgbClr val="000000"/>
              </a:solidFill>
              <a:latin typeface="Verdana"/>
              <a:cs typeface="Verdana"/>
            </a:endParaRPr>
          </a:p>
          <a:p>
            <a:pPr algn="just"/>
            <a:r>
              <a:rPr lang="cs-CZ" sz="1200" b="1" dirty="0" smtClean="0">
                <a:solidFill>
                  <a:srgbClr val="000000"/>
                </a:solidFill>
                <a:latin typeface="Verdana"/>
                <a:cs typeface="Verdana"/>
              </a:rPr>
              <a:t>I přesto, že je i v březnu vedoucí stranou hnutí ANO (22,5%), oproti únoru ztratilo 1,8% svých voličů. Tato ztráta může souviset z kauzou „Čapí hnízdo“ ministra financí, vicepremiéra a předsedy hnutí ANO Andreje </a:t>
            </a:r>
            <a:r>
              <a:rPr lang="cs-CZ" sz="1200" b="1" dirty="0" err="1" smtClean="0">
                <a:solidFill>
                  <a:srgbClr val="000000"/>
                </a:solidFill>
                <a:latin typeface="Verdana"/>
                <a:cs typeface="Verdana"/>
              </a:rPr>
              <a:t>Babiše</a:t>
            </a:r>
            <a:r>
              <a:rPr lang="cs-CZ" sz="1200" b="1" dirty="0" smtClean="0">
                <a:solidFill>
                  <a:srgbClr val="000000"/>
                </a:solidFill>
                <a:latin typeface="Verdana"/>
                <a:cs typeface="Verdana"/>
              </a:rPr>
              <a:t>. Zda se jedná pouze o momentální reakci voličů, či o trend poklesu zájmu o tuto stranu, bude bezpochyby souviset s dalšími událostmi kolem kauzy „Čapí hnízdo“, ale i s reakcemi a výstupy Andreje </a:t>
            </a:r>
            <a:r>
              <a:rPr lang="cs-CZ" sz="1200" b="1" dirty="0" err="1" smtClean="0">
                <a:solidFill>
                  <a:srgbClr val="000000"/>
                </a:solidFill>
                <a:latin typeface="Verdana"/>
                <a:cs typeface="Verdana"/>
              </a:rPr>
              <a:t>Babiše</a:t>
            </a:r>
            <a:r>
              <a:rPr lang="cs-CZ" sz="1200" b="1" dirty="0" smtClean="0">
                <a:solidFill>
                  <a:srgbClr val="000000"/>
                </a:solidFill>
                <a:latin typeface="Verdana"/>
                <a:cs typeface="Verdana"/>
              </a:rPr>
              <a:t>.</a:t>
            </a:r>
          </a:p>
          <a:p>
            <a:pPr algn="just"/>
            <a:endParaRPr lang="cs-CZ" sz="1200" b="1" dirty="0">
              <a:solidFill>
                <a:srgbClr val="FF0000"/>
              </a:solidFill>
              <a:latin typeface="Verdana"/>
              <a:cs typeface="Verdana"/>
            </a:endParaRPr>
          </a:p>
          <a:p>
            <a:pPr algn="just"/>
            <a:r>
              <a:rPr lang="cs-CZ" sz="1200" dirty="0" smtClean="0">
                <a:solidFill>
                  <a:srgbClr val="000000"/>
                </a:solidFill>
                <a:latin typeface="Verdana"/>
                <a:cs typeface="Verdana"/>
              </a:rPr>
              <a:t>Ke stejnému poklesu voličského zájmu došlo i u druhé ČSSD (19,4%), která doplácí jak na dlouhodobě nečitelný postoj premiéra a předsedy sociální demokracie Bohuslava Sobotky k uprchlické problematice. </a:t>
            </a:r>
            <a:r>
              <a:rPr lang="cs-CZ" sz="1200" dirty="0">
                <a:solidFill>
                  <a:srgbClr val="000000"/>
                </a:solidFill>
                <a:latin typeface="Verdana"/>
                <a:cs typeface="Verdana"/>
              </a:rPr>
              <a:t>S</a:t>
            </a:r>
            <a:r>
              <a:rPr lang="cs-CZ" sz="1200" dirty="0" smtClean="0">
                <a:solidFill>
                  <a:srgbClr val="000000"/>
                </a:solidFill>
                <a:latin typeface="Verdana"/>
                <a:cs typeface="Verdana"/>
              </a:rPr>
              <a:t>tejně tak se však může jednat i o voličskou reakci na chování ČSSD ve věci návrhu zákona o střetu zájmu. </a:t>
            </a:r>
          </a:p>
          <a:p>
            <a:pPr algn="just"/>
            <a:endParaRPr lang="cs-CZ" sz="1200" b="1" dirty="0">
              <a:solidFill>
                <a:srgbClr val="000000"/>
              </a:solidFill>
              <a:latin typeface="Verdana"/>
              <a:cs typeface="Verdana"/>
            </a:endParaRPr>
          </a:p>
          <a:p>
            <a:pPr algn="just"/>
            <a:r>
              <a:rPr lang="cs-CZ" sz="1200" b="1" dirty="0" smtClean="0">
                <a:solidFill>
                  <a:srgbClr val="000000"/>
                </a:solidFill>
                <a:latin typeface="Verdana"/>
                <a:cs typeface="Verdana"/>
              </a:rPr>
              <a:t>Dění kolem ČSSD a Andreje </a:t>
            </a:r>
            <a:r>
              <a:rPr lang="cs-CZ" sz="1200" b="1" dirty="0" err="1" smtClean="0">
                <a:solidFill>
                  <a:srgbClr val="000000"/>
                </a:solidFill>
                <a:latin typeface="Verdana"/>
                <a:cs typeface="Verdana"/>
              </a:rPr>
              <a:t>Babiše</a:t>
            </a:r>
            <a:r>
              <a:rPr lang="cs-CZ" sz="1200" b="1" dirty="0" smtClean="0">
                <a:solidFill>
                  <a:srgbClr val="000000"/>
                </a:solidFill>
                <a:latin typeface="Verdana"/>
                <a:cs typeface="Verdana"/>
              </a:rPr>
              <a:t> pak může mít za následek i aktuálně velice nízký zájem o účast ve sněmovních volbách, který se aktuálně propadl na účast 50, 9% voličů. </a:t>
            </a:r>
          </a:p>
          <a:p>
            <a:pPr algn="just"/>
            <a:endParaRPr lang="cs-CZ" sz="1200" b="1" dirty="0">
              <a:solidFill>
                <a:srgbClr val="000000"/>
              </a:solidFill>
              <a:latin typeface="Verdana"/>
              <a:cs typeface="Verdana"/>
            </a:endParaRPr>
          </a:p>
          <a:p>
            <a:pPr algn="just"/>
            <a:r>
              <a:rPr lang="cs-CZ" sz="1200" dirty="0" smtClean="0">
                <a:solidFill>
                  <a:srgbClr val="000000"/>
                </a:solidFill>
                <a:latin typeface="Verdana"/>
                <a:cs typeface="Verdana"/>
              </a:rPr>
              <a:t>Na dění kolem dvou nejsilnějších vládních stran aktuálně vydělává KSČM, která s aktuálním ziskem 14,7% hlasů oproti únoru posílila o 1,6 procentního bodu. </a:t>
            </a:r>
          </a:p>
          <a:p>
            <a:pPr algn="just"/>
            <a:endParaRPr lang="cs-CZ" sz="1200" b="1" dirty="0">
              <a:solidFill>
                <a:srgbClr val="000000"/>
              </a:solidFill>
              <a:latin typeface="Verdana"/>
              <a:cs typeface="Verdana"/>
            </a:endParaRPr>
          </a:p>
          <a:p>
            <a:pPr algn="just"/>
            <a:r>
              <a:rPr lang="cs-CZ" sz="1200" b="1" dirty="0" smtClean="0">
                <a:solidFill>
                  <a:srgbClr val="000000"/>
                </a:solidFill>
                <a:latin typeface="Verdana"/>
                <a:cs typeface="Verdana"/>
              </a:rPr>
              <a:t>Nadále na sestupu je oproti minulému měsíci TOP 09, kterou </a:t>
            </a:r>
            <a:r>
              <a:rPr lang="cs-CZ" sz="1200" b="1" dirty="0">
                <a:solidFill>
                  <a:srgbClr val="000000"/>
                </a:solidFill>
                <a:latin typeface="Verdana"/>
                <a:cs typeface="Verdana"/>
              </a:rPr>
              <a:t>by aktuálně volilo </a:t>
            </a:r>
            <a:r>
              <a:rPr lang="cs-CZ" sz="1200" b="1" dirty="0" smtClean="0">
                <a:solidFill>
                  <a:srgbClr val="000000"/>
                </a:solidFill>
                <a:latin typeface="Verdana"/>
                <a:cs typeface="Verdana"/>
              </a:rPr>
              <a:t>5,9% </a:t>
            </a:r>
            <a:r>
              <a:rPr lang="cs-CZ" sz="1200" b="1" dirty="0">
                <a:solidFill>
                  <a:srgbClr val="000000"/>
                </a:solidFill>
                <a:latin typeface="Verdana"/>
                <a:cs typeface="Verdana"/>
              </a:rPr>
              <a:t>voličů. Voličský elektorát TOP </a:t>
            </a:r>
            <a:r>
              <a:rPr lang="cs-CZ" sz="1200" b="1" dirty="0" smtClean="0">
                <a:solidFill>
                  <a:srgbClr val="000000"/>
                </a:solidFill>
                <a:latin typeface="Verdana"/>
                <a:cs typeface="Verdana"/>
              </a:rPr>
              <a:t>09 tak nadále prochází </a:t>
            </a:r>
            <a:r>
              <a:rPr lang="cs-CZ" sz="1200" b="1" dirty="0">
                <a:solidFill>
                  <a:srgbClr val="000000"/>
                </a:solidFill>
                <a:latin typeface="Verdana"/>
                <a:cs typeface="Verdana"/>
              </a:rPr>
              <a:t>zásadní proměnu, která je dána jak odchodem Karla Schwarzenberga z čela strany, tak i výraznou pro uprchlickou rétorikou obou nejvýraznějších osobností TOP 09.   </a:t>
            </a:r>
          </a:p>
          <a:p>
            <a:endParaRPr lang="cs-CZ" sz="1200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042740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0"/>
            <a:ext cx="9144000" cy="81042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latin typeface="Arial"/>
                <a:cs typeface="Arial"/>
              </a:rPr>
              <a:t>Komentář </a:t>
            </a:r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570264" y="6429396"/>
            <a:ext cx="430892" cy="293687"/>
          </a:xfrm>
        </p:spPr>
        <p:txBody>
          <a:bodyPr/>
          <a:lstStyle/>
          <a:p>
            <a:pPr algn="ctr"/>
            <a:fld id="{ECFFA3BA-F2BD-4032-9167-E150972DDF70}" type="slidenum">
              <a:rPr lang="cs-CZ" sz="1400" smtClean="0"/>
              <a:pPr algn="ctr"/>
              <a:t>5</a:t>
            </a:fld>
            <a:endParaRPr lang="cs-CZ" sz="1400" dirty="0"/>
          </a:p>
        </p:txBody>
      </p:sp>
      <p:sp>
        <p:nvSpPr>
          <p:cNvPr id="8" name="Obdélník 7"/>
          <p:cNvSpPr/>
          <p:nvPr/>
        </p:nvSpPr>
        <p:spPr>
          <a:xfrm>
            <a:off x="142844" y="0"/>
            <a:ext cx="88583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sz="1600" spc="80" noProof="1">
              <a:solidFill>
                <a:schemeClr val="bg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Přímá spojovací čára 6"/>
          <p:cNvCxnSpPr/>
          <p:nvPr/>
        </p:nvCxnSpPr>
        <p:spPr>
          <a:xfrm>
            <a:off x="142844" y="6215082"/>
            <a:ext cx="8858312" cy="1588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ázek 10" descr="sanep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93339" y="6429396"/>
            <a:ext cx="1357322" cy="336616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8498452" y="5886290"/>
            <a:ext cx="574516" cy="307777"/>
          </a:xfrm>
          <a:prstGeom prst="rect">
            <a:avLst/>
          </a:prstGeom>
          <a:noFill/>
          <a:ln w="19050">
            <a:noFill/>
            <a:prstDash val="solid"/>
          </a:ln>
        </p:spPr>
        <p:txBody>
          <a:bodyPr wrap="none" rtlCol="0">
            <a:spAutoFit/>
          </a:bodyPr>
          <a:lstStyle/>
          <a:p>
            <a:r>
              <a:rPr lang="cs-CZ" sz="1400" i="1" spc="6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%</a:t>
            </a:r>
            <a:endParaRPr lang="cs-CZ" sz="1400" i="1" spc="6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908720"/>
            <a:ext cx="8064896" cy="5447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1200" b="1" dirty="0" smtClean="0">
                <a:solidFill>
                  <a:srgbClr val="000000"/>
                </a:solidFill>
                <a:latin typeface="Verdana"/>
                <a:cs typeface="Verdana"/>
              </a:rPr>
              <a:t>Pokles voličského zájmu TOP 09, ale v důsledku kauzy „Čapí hnízdo“ i hnutí ANO, přináší kladné body nadále ODS, která si oproti minulému měsíci polepšila o dalších tři desetiny procentního bodu a aktuálně se těší přízni 10,9% voličů. ODS tak po dlouhé době pozvolna přebírá pozici nejsilnější pravicové strany. Znovuoživení zájmu o ODS </a:t>
            </a:r>
            <a:r>
              <a:rPr lang="cs-CZ" sz="1200" b="1" dirty="0">
                <a:solidFill>
                  <a:srgbClr val="000000"/>
                </a:solidFill>
                <a:latin typeface="Verdana"/>
                <a:cs typeface="Verdana"/>
              </a:rPr>
              <a:t>m</a:t>
            </a:r>
            <a:r>
              <a:rPr lang="cs-CZ" sz="1200" b="1" dirty="0" smtClean="0">
                <a:solidFill>
                  <a:srgbClr val="000000"/>
                </a:solidFill>
                <a:latin typeface="Verdana"/>
                <a:cs typeface="Verdana"/>
              </a:rPr>
              <a:t>ůže být dán i poptávkou pravicových voličů po opět silné a stabilní pravicové straně, o něž je na naší domácí politické scéně nouze. </a:t>
            </a:r>
          </a:p>
          <a:p>
            <a:pPr algn="just"/>
            <a:endParaRPr lang="cs-CZ" sz="1200" b="1" dirty="0" smtClean="0">
              <a:solidFill>
                <a:srgbClr val="000000"/>
              </a:solidFill>
              <a:latin typeface="Verdana"/>
              <a:cs typeface="Verdana"/>
            </a:endParaRPr>
          </a:p>
          <a:p>
            <a:r>
              <a:rPr lang="cs-CZ" sz="1200" dirty="0" smtClean="0">
                <a:solidFill>
                  <a:srgbClr val="000000"/>
                </a:solidFill>
                <a:latin typeface="Verdana"/>
                <a:cs typeface="Verdana"/>
              </a:rPr>
              <a:t>Pokles voličské zájmu je patrný oproti únoru i u KDU-ČSL, která s aktuálním ziskem 5,7% hlasů ztratila oproti únoru pět desetin procentního bodu.</a:t>
            </a:r>
            <a:endParaRPr lang="cs-CZ" sz="1200" dirty="0">
              <a:solidFill>
                <a:srgbClr val="000000"/>
              </a:solidFill>
              <a:latin typeface="Verdana"/>
              <a:cs typeface="Verdana"/>
            </a:endParaRPr>
          </a:p>
          <a:p>
            <a:endParaRPr lang="cs-CZ" sz="1200" dirty="0" smtClean="0">
              <a:solidFill>
                <a:srgbClr val="000000"/>
              </a:solidFill>
              <a:latin typeface="Verdana"/>
              <a:cs typeface="Verdana"/>
            </a:endParaRPr>
          </a:p>
          <a:p>
            <a:r>
              <a:rPr lang="cs-CZ" sz="1200" b="1" dirty="0" smtClean="0">
                <a:solidFill>
                  <a:srgbClr val="000000"/>
                </a:solidFill>
                <a:latin typeface="Verdana"/>
                <a:cs typeface="Verdana"/>
              </a:rPr>
              <a:t>Poslední stranou, která by v březnu zasedla do poslaneckých lavic, je nově Úsvit-NK s aktuálním ziskem 5,1% hlasů. Strana Úsvit-NK získává voličský zájem díky proti uprchlické rétorice. S přihlédnutím ke statistické odchylce je nutné říci, že se tato strana pohybuje na pětiprocentní hranici, jejíž dosažení je nutné pro vstupem do Poslanecké sněmovny.  K aktuálnímu pětiprocentnímu zisku strany Úsvit-NK se bezpochyby podílí i nízká voličská účast. </a:t>
            </a:r>
          </a:p>
          <a:p>
            <a:endParaRPr lang="cs-CZ" sz="1200" b="1" dirty="0" smtClean="0">
              <a:solidFill>
                <a:srgbClr val="000000"/>
              </a:solidFill>
              <a:latin typeface="Verdana"/>
              <a:cs typeface="Verdana"/>
            </a:endParaRPr>
          </a:p>
          <a:p>
            <a:r>
              <a:rPr lang="cs-CZ" sz="1200" b="1" dirty="0" smtClean="0">
                <a:solidFill>
                  <a:srgbClr val="000000"/>
                </a:solidFill>
                <a:latin typeface="Verdana"/>
                <a:cs typeface="Verdana"/>
              </a:rPr>
              <a:t>Jiná </a:t>
            </a:r>
            <a:r>
              <a:rPr lang="cs-CZ" sz="1200" b="1" dirty="0">
                <a:solidFill>
                  <a:srgbClr val="000000"/>
                </a:solidFill>
                <a:latin typeface="Verdana"/>
                <a:cs typeface="Verdana"/>
              </a:rPr>
              <a:t>politická strana či hnutí by aktuálně nepřekročila pětiprocentní hranici</a:t>
            </a:r>
            <a:r>
              <a:rPr lang="cs-CZ" sz="1200" b="1" dirty="0" smtClean="0">
                <a:solidFill>
                  <a:srgbClr val="000000"/>
                </a:solidFill>
                <a:latin typeface="Verdana"/>
                <a:cs typeface="Verdana"/>
              </a:rPr>
              <a:t>.</a:t>
            </a:r>
          </a:p>
          <a:p>
            <a:r>
              <a:rPr lang="cs-CZ" sz="1200" dirty="0">
                <a:solidFill>
                  <a:srgbClr val="000000"/>
                </a:solidFill>
                <a:latin typeface="Verdana"/>
                <a:cs typeface="Verdana"/>
              </a:rPr>
              <a:t>  </a:t>
            </a:r>
          </a:p>
          <a:p>
            <a:pPr algn="just"/>
            <a:r>
              <a:rPr lang="cs-CZ" sz="1200" b="1" dirty="0" smtClean="0">
                <a:solidFill>
                  <a:srgbClr val="000000"/>
                </a:solidFill>
                <a:latin typeface="Verdana"/>
                <a:cs typeface="Verdana"/>
              </a:rPr>
              <a:t>K pětiprocentní hranici se s aktuální podporou 4,3% voličů blíží Svobodní, kteří nadále mírně posilují a jsou pro pravicové voliče jistou alternativou na pravicovém spektru. Nad  </a:t>
            </a:r>
            <a:r>
              <a:rPr lang="cs-CZ" sz="1200" b="1" dirty="0">
                <a:solidFill>
                  <a:srgbClr val="000000"/>
                </a:solidFill>
                <a:latin typeface="Verdana"/>
                <a:cs typeface="Verdana"/>
              </a:rPr>
              <a:t>tříprocentní hranicí </a:t>
            </a:r>
            <a:r>
              <a:rPr lang="cs-CZ" sz="1200" b="1" dirty="0" smtClean="0">
                <a:solidFill>
                  <a:srgbClr val="000000"/>
                </a:solidFill>
                <a:latin typeface="Verdana"/>
                <a:cs typeface="Verdana"/>
              </a:rPr>
              <a:t>se pak s</a:t>
            </a:r>
            <a:r>
              <a:rPr lang="cs-CZ" sz="1200" b="1" dirty="0">
                <a:solidFill>
                  <a:srgbClr val="000000"/>
                </a:solidFill>
                <a:latin typeface="Verdana"/>
                <a:cs typeface="Verdana"/>
              </a:rPr>
              <a:t> aktuálním ziskem </a:t>
            </a:r>
            <a:r>
              <a:rPr lang="cs-CZ" sz="1200" b="1" dirty="0" smtClean="0">
                <a:solidFill>
                  <a:srgbClr val="000000"/>
                </a:solidFill>
                <a:latin typeface="Verdana"/>
                <a:cs typeface="Verdana"/>
              </a:rPr>
              <a:t>3,4% drží SPD </a:t>
            </a:r>
            <a:r>
              <a:rPr lang="cs-CZ" sz="1200" b="1" dirty="0" err="1">
                <a:solidFill>
                  <a:srgbClr val="000000"/>
                </a:solidFill>
                <a:latin typeface="Verdana"/>
                <a:cs typeface="Verdana"/>
              </a:rPr>
              <a:t>Tomia</a:t>
            </a:r>
            <a:r>
              <a:rPr lang="cs-CZ" sz="1200" b="1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cs-CZ" sz="1200" b="1" dirty="0" err="1" smtClean="0">
                <a:solidFill>
                  <a:srgbClr val="000000"/>
                </a:solidFill>
                <a:latin typeface="Verdana"/>
                <a:cs typeface="Verdana"/>
              </a:rPr>
              <a:t>Okamury</a:t>
            </a:r>
            <a:r>
              <a:rPr lang="cs-CZ" sz="1200" b="1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cs-CZ" sz="1200" b="1" dirty="0" smtClean="0">
                <a:solidFill>
                  <a:srgbClr val="000000"/>
                </a:solidFill>
                <a:latin typeface="Verdana"/>
                <a:cs typeface="Verdana"/>
              </a:rPr>
              <a:t>a Piráti se aktuálně těší přízni 3,2% voličů.  </a:t>
            </a:r>
            <a:endParaRPr lang="cs-CZ" sz="1200" b="1" dirty="0">
              <a:solidFill>
                <a:srgbClr val="000000"/>
              </a:solidFill>
              <a:latin typeface="Verdana"/>
              <a:cs typeface="Verdana"/>
            </a:endParaRPr>
          </a:p>
          <a:p>
            <a:r>
              <a:rPr lang="cs-CZ" sz="1200" b="1" dirty="0">
                <a:solidFill>
                  <a:srgbClr val="FF0000"/>
                </a:solidFill>
                <a:latin typeface="Verdana"/>
                <a:cs typeface="Verdana"/>
              </a:rPr>
              <a:t> </a:t>
            </a:r>
            <a:endParaRPr lang="cs-CZ" sz="1200" dirty="0">
              <a:solidFill>
                <a:srgbClr val="FF0000"/>
              </a:solidFill>
              <a:latin typeface="Verdana"/>
              <a:cs typeface="Verdana"/>
            </a:endParaRPr>
          </a:p>
          <a:p>
            <a:pPr algn="just"/>
            <a:r>
              <a:rPr lang="cs-CZ" sz="1200" dirty="0">
                <a:solidFill>
                  <a:srgbClr val="000000"/>
                </a:solidFill>
                <a:latin typeface="Verdana"/>
                <a:cs typeface="Verdana"/>
              </a:rPr>
              <a:t>Výsledky šetření společnosti SANEP představují aktuální teoretický volební zisk politických stran a hnutí zastoupených v Poslanecké sněmovně a dále stran a hnutí, které v šetření společnosti SANEP dosáhly nebo překročily tříprocentní hranici. </a:t>
            </a:r>
          </a:p>
          <a:p>
            <a:endParaRPr lang="cs-CZ" sz="1200" dirty="0">
              <a:latin typeface="Verdana"/>
              <a:cs typeface="Verdana"/>
            </a:endParaRPr>
          </a:p>
          <a:p>
            <a:r>
              <a:rPr lang="cs-CZ" sz="1200" b="1" dirty="0">
                <a:latin typeface="Verdana"/>
                <a:cs typeface="Verdana"/>
              </a:rPr>
              <a:t> </a:t>
            </a:r>
            <a:endParaRPr lang="cs-CZ" sz="12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779345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0"/>
            <a:ext cx="9144000" cy="81042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latin typeface="Arial"/>
                <a:cs typeface="Arial"/>
              </a:rPr>
              <a:t>Komentář </a:t>
            </a:r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570264" y="6429396"/>
            <a:ext cx="430892" cy="293687"/>
          </a:xfrm>
        </p:spPr>
        <p:txBody>
          <a:bodyPr/>
          <a:lstStyle/>
          <a:p>
            <a:pPr algn="ctr"/>
            <a:fld id="{ECFFA3BA-F2BD-4032-9167-E150972DDF70}" type="slidenum">
              <a:rPr lang="cs-CZ" sz="1400" smtClean="0"/>
              <a:pPr algn="ctr"/>
              <a:t>6</a:t>
            </a:fld>
            <a:endParaRPr lang="cs-CZ" sz="1400" dirty="0"/>
          </a:p>
        </p:txBody>
      </p:sp>
      <p:sp>
        <p:nvSpPr>
          <p:cNvPr id="8" name="Obdélník 7"/>
          <p:cNvSpPr/>
          <p:nvPr/>
        </p:nvSpPr>
        <p:spPr>
          <a:xfrm>
            <a:off x="142844" y="0"/>
            <a:ext cx="88583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sz="1600" spc="80" noProof="1">
              <a:solidFill>
                <a:schemeClr val="bg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Přímá spojovací čára 6"/>
          <p:cNvCxnSpPr/>
          <p:nvPr/>
        </p:nvCxnSpPr>
        <p:spPr>
          <a:xfrm>
            <a:off x="142844" y="6215082"/>
            <a:ext cx="8858312" cy="1588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ázek 10" descr="sanep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93339" y="6429396"/>
            <a:ext cx="1357322" cy="336616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8498452" y="5886290"/>
            <a:ext cx="574516" cy="307777"/>
          </a:xfrm>
          <a:prstGeom prst="rect">
            <a:avLst/>
          </a:prstGeom>
          <a:noFill/>
          <a:ln w="19050">
            <a:noFill/>
            <a:prstDash val="solid"/>
          </a:ln>
        </p:spPr>
        <p:txBody>
          <a:bodyPr wrap="none" rtlCol="0">
            <a:spAutoFit/>
          </a:bodyPr>
          <a:lstStyle/>
          <a:p>
            <a:r>
              <a:rPr lang="cs-CZ" sz="1400" i="1" spc="6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%</a:t>
            </a:r>
            <a:endParaRPr lang="cs-CZ" sz="1400" i="1" spc="6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908720"/>
            <a:ext cx="8064896" cy="4339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1200" b="1" dirty="0">
              <a:solidFill>
                <a:srgbClr val="000000"/>
              </a:solidFill>
              <a:latin typeface="Verdana"/>
              <a:cs typeface="Verdana"/>
            </a:endParaRPr>
          </a:p>
          <a:p>
            <a:pPr algn="just"/>
            <a:r>
              <a:rPr lang="cs-CZ" sz="1200" b="1" dirty="0" smtClean="0">
                <a:solidFill>
                  <a:srgbClr val="000000"/>
                </a:solidFill>
                <a:latin typeface="Verdana"/>
                <a:cs typeface="Verdana"/>
              </a:rPr>
              <a:t>Do volebních preferencí se do určité </a:t>
            </a:r>
            <a:r>
              <a:rPr lang="cs-CZ" sz="1200" b="1" dirty="0">
                <a:solidFill>
                  <a:srgbClr val="000000"/>
                </a:solidFill>
                <a:latin typeface="Verdana"/>
                <a:cs typeface="Verdana"/>
              </a:rPr>
              <a:t>míry </a:t>
            </a:r>
            <a:r>
              <a:rPr lang="cs-CZ" sz="1200" b="1" dirty="0" smtClean="0">
                <a:solidFill>
                  <a:srgbClr val="000000"/>
                </a:solidFill>
                <a:latin typeface="Verdana"/>
                <a:cs typeface="Verdana"/>
              </a:rPr>
              <a:t>stále promítá vliv </a:t>
            </a:r>
            <a:r>
              <a:rPr lang="cs-CZ" sz="1200" b="1" dirty="0">
                <a:solidFill>
                  <a:srgbClr val="000000"/>
                </a:solidFill>
                <a:latin typeface="Verdana"/>
                <a:cs typeface="Verdana"/>
              </a:rPr>
              <a:t>tématu spojeného s uprchlickou krizí, </a:t>
            </a:r>
            <a:r>
              <a:rPr lang="cs-CZ" sz="1200" b="1" dirty="0" smtClean="0">
                <a:solidFill>
                  <a:srgbClr val="000000"/>
                </a:solidFill>
                <a:latin typeface="Verdana"/>
                <a:cs typeface="Verdana"/>
              </a:rPr>
              <a:t>ale i aktuální dění kolem ČSSD a zejména pak kolem předsedy hnutí ANO Andreje </a:t>
            </a:r>
            <a:r>
              <a:rPr lang="cs-CZ" sz="1200" b="1" dirty="0" err="1" smtClean="0">
                <a:solidFill>
                  <a:srgbClr val="000000"/>
                </a:solidFill>
                <a:latin typeface="Verdana"/>
                <a:cs typeface="Verdana"/>
              </a:rPr>
              <a:t>Babiše</a:t>
            </a:r>
            <a:r>
              <a:rPr lang="cs-CZ" sz="1200" b="1" dirty="0" smtClean="0">
                <a:solidFill>
                  <a:srgbClr val="000000"/>
                </a:solidFill>
                <a:latin typeface="Verdana"/>
                <a:cs typeface="Verdana"/>
              </a:rPr>
              <a:t>.</a:t>
            </a:r>
            <a:endParaRPr lang="cs-CZ" sz="1200" b="1" dirty="0">
              <a:solidFill>
                <a:srgbClr val="000000"/>
              </a:solidFill>
              <a:latin typeface="Verdana"/>
              <a:cs typeface="Verdana"/>
            </a:endParaRPr>
          </a:p>
          <a:p>
            <a:pPr algn="just"/>
            <a:endParaRPr lang="cs-CZ" sz="1200" b="1" dirty="0">
              <a:solidFill>
                <a:srgbClr val="000000"/>
              </a:solidFill>
              <a:latin typeface="Verdana"/>
              <a:cs typeface="Verdana"/>
            </a:endParaRPr>
          </a:p>
          <a:p>
            <a:pPr algn="just"/>
            <a:r>
              <a:rPr lang="cs-CZ" sz="1200" b="1" dirty="0" smtClean="0">
                <a:solidFill>
                  <a:srgbClr val="000000"/>
                </a:solidFill>
                <a:latin typeface="Verdana"/>
                <a:cs typeface="Verdana"/>
              </a:rPr>
              <a:t>HYPOTETICKÝ </a:t>
            </a:r>
            <a:r>
              <a:rPr lang="cs-CZ" sz="1200" b="1" dirty="0">
                <a:solidFill>
                  <a:srgbClr val="000000"/>
                </a:solidFill>
                <a:latin typeface="Verdana"/>
                <a:cs typeface="Verdana"/>
              </a:rPr>
              <a:t>VOLEBNÍ MODEL – POSLANECKÉ MANDÁTY:</a:t>
            </a:r>
            <a:r>
              <a:rPr lang="cs-CZ" sz="120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endParaRPr lang="cs-CZ" sz="1200" dirty="0" smtClean="0">
              <a:solidFill>
                <a:srgbClr val="000000"/>
              </a:solidFill>
              <a:latin typeface="Verdana"/>
              <a:cs typeface="Verdana"/>
            </a:endParaRPr>
          </a:p>
          <a:p>
            <a:pPr algn="just"/>
            <a:endParaRPr lang="cs-CZ" sz="1200" dirty="0">
              <a:solidFill>
                <a:srgbClr val="000000"/>
              </a:solidFill>
              <a:latin typeface="Verdana"/>
              <a:cs typeface="Verdana"/>
            </a:endParaRPr>
          </a:p>
          <a:p>
            <a:pPr algn="just"/>
            <a:r>
              <a:rPr lang="cs-CZ" sz="1200" b="1" dirty="0">
                <a:solidFill>
                  <a:srgbClr val="000000"/>
                </a:solidFill>
                <a:latin typeface="Verdana"/>
                <a:cs typeface="Verdana"/>
              </a:rPr>
              <a:t>Hypotetický volební model byl sestaven pomocí </a:t>
            </a:r>
            <a:r>
              <a:rPr lang="cs-CZ" sz="1200" b="1" dirty="0" err="1">
                <a:solidFill>
                  <a:srgbClr val="000000"/>
                </a:solidFill>
                <a:latin typeface="Verdana"/>
                <a:cs typeface="Verdana"/>
              </a:rPr>
              <a:t>d'Hondtovy</a:t>
            </a:r>
            <a:r>
              <a:rPr lang="cs-CZ" sz="1200" b="1" dirty="0">
                <a:solidFill>
                  <a:srgbClr val="000000"/>
                </a:solidFill>
                <a:latin typeface="Verdana"/>
                <a:cs typeface="Verdana"/>
              </a:rPr>
              <a:t> metody pro výpočet mandátů. Vychází </a:t>
            </a:r>
            <a:r>
              <a:rPr lang="cs-CZ" sz="1200" b="1" dirty="0" smtClean="0">
                <a:solidFill>
                  <a:srgbClr val="000000"/>
                </a:solidFill>
                <a:latin typeface="Verdana"/>
                <a:cs typeface="Verdana"/>
              </a:rPr>
              <a:t>z březnového </a:t>
            </a:r>
            <a:r>
              <a:rPr lang="cs-CZ" sz="1200" b="1" dirty="0">
                <a:solidFill>
                  <a:srgbClr val="000000"/>
                </a:solidFill>
                <a:latin typeface="Verdana"/>
                <a:cs typeface="Verdana"/>
              </a:rPr>
              <a:t>průzkumu volebních preferencí, tedy pouze z hlasů </a:t>
            </a:r>
            <a:r>
              <a:rPr lang="cs-CZ" sz="1200" b="1" dirty="0" smtClean="0">
                <a:solidFill>
                  <a:srgbClr val="000000"/>
                </a:solidFill>
                <a:latin typeface="Verdana"/>
                <a:cs typeface="Verdana"/>
              </a:rPr>
              <a:t>50,9% </a:t>
            </a:r>
            <a:r>
              <a:rPr lang="cs-CZ" sz="1200" b="1" dirty="0">
                <a:solidFill>
                  <a:srgbClr val="000000"/>
                </a:solidFill>
                <a:latin typeface="Verdana"/>
                <a:cs typeface="Verdana"/>
              </a:rPr>
              <a:t>rozhodnutých voličů a také údajů posledních sněmovních voleb.</a:t>
            </a:r>
            <a:r>
              <a:rPr lang="cs-CZ" sz="120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endParaRPr lang="cs-CZ" sz="1200" dirty="0" smtClean="0">
              <a:solidFill>
                <a:srgbClr val="000000"/>
              </a:solidFill>
              <a:latin typeface="Verdana"/>
              <a:cs typeface="Verdana"/>
            </a:endParaRPr>
          </a:p>
          <a:p>
            <a:pPr algn="just"/>
            <a:endParaRPr lang="cs-CZ" sz="1200" dirty="0">
              <a:solidFill>
                <a:srgbClr val="FF0000"/>
              </a:solidFill>
              <a:latin typeface="Verdana"/>
              <a:cs typeface="Verdana"/>
            </a:endParaRPr>
          </a:p>
          <a:p>
            <a:pPr algn="just"/>
            <a:r>
              <a:rPr lang="cs-CZ" sz="1200" i="1" dirty="0">
                <a:solidFill>
                  <a:srgbClr val="000000"/>
                </a:solidFill>
                <a:latin typeface="Verdana"/>
                <a:cs typeface="Verdana"/>
              </a:rPr>
              <a:t>Exkluzivní internetový průzkum společnosti SANEP byl proveden ve dnech </a:t>
            </a:r>
            <a:r>
              <a:rPr lang="cs-CZ" sz="1200" i="1" dirty="0" smtClean="0">
                <a:solidFill>
                  <a:srgbClr val="000000"/>
                </a:solidFill>
                <a:latin typeface="Verdana"/>
                <a:cs typeface="Verdana"/>
              </a:rPr>
              <a:t>10. </a:t>
            </a:r>
            <a:r>
              <a:rPr lang="cs-CZ" sz="1200" i="1" dirty="0">
                <a:solidFill>
                  <a:srgbClr val="000000"/>
                </a:solidFill>
                <a:latin typeface="Verdana"/>
                <a:cs typeface="Verdana"/>
              </a:rPr>
              <a:t>– </a:t>
            </a:r>
            <a:r>
              <a:rPr lang="cs-CZ" sz="1200" i="1" dirty="0" smtClean="0">
                <a:solidFill>
                  <a:srgbClr val="000000"/>
                </a:solidFill>
                <a:latin typeface="Verdana"/>
                <a:cs typeface="Verdana"/>
              </a:rPr>
              <a:t>16. března 2016 </a:t>
            </a:r>
            <a:r>
              <a:rPr lang="cs-CZ" sz="1200" i="1" dirty="0">
                <a:solidFill>
                  <a:srgbClr val="000000"/>
                </a:solidFill>
                <a:latin typeface="Verdana"/>
                <a:cs typeface="Verdana"/>
              </a:rPr>
              <a:t>na vybrané skupině </a:t>
            </a:r>
            <a:r>
              <a:rPr lang="cs-CZ" sz="1200" i="1" dirty="0" smtClean="0">
                <a:solidFill>
                  <a:srgbClr val="000000"/>
                </a:solidFill>
                <a:latin typeface="Verdana"/>
                <a:cs typeface="Verdana"/>
              </a:rPr>
              <a:t>3.834 </a:t>
            </a:r>
            <a:r>
              <a:rPr lang="cs-CZ" sz="1200" i="1" dirty="0">
                <a:solidFill>
                  <a:srgbClr val="000000"/>
                </a:solidFill>
                <a:latin typeface="Verdana"/>
                <a:cs typeface="Verdana"/>
              </a:rPr>
              <a:t>dotázaných, kteří představují reprezentativní vzorek obyvatel ČR ve věku </a:t>
            </a:r>
            <a:r>
              <a:rPr lang="cs-CZ" sz="1200" i="1" dirty="0" smtClean="0">
                <a:solidFill>
                  <a:srgbClr val="000000"/>
                </a:solidFill>
                <a:latin typeface="Verdana"/>
                <a:cs typeface="Verdana"/>
              </a:rPr>
              <a:t>18</a:t>
            </a:r>
            <a:r>
              <a:rPr lang="cs-CZ" sz="1200" i="1" dirty="0">
                <a:solidFill>
                  <a:srgbClr val="000000"/>
                </a:solidFill>
                <a:latin typeface="Verdana"/>
                <a:cs typeface="Verdana"/>
              </a:rPr>
              <a:t>+</a:t>
            </a:r>
            <a:r>
              <a:rPr lang="cs-CZ" sz="1200" i="1" dirty="0" smtClean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cs-CZ" sz="1200" i="1" dirty="0">
                <a:solidFill>
                  <a:srgbClr val="000000"/>
                </a:solidFill>
                <a:latin typeface="Verdana"/>
                <a:cs typeface="Verdana"/>
              </a:rPr>
              <a:t>let. Celkově se průzkumu společnosti SANEP zúčastnilo v rámci </a:t>
            </a:r>
            <a:r>
              <a:rPr lang="cs-CZ" sz="1200" i="1" dirty="0" err="1">
                <a:solidFill>
                  <a:srgbClr val="000000"/>
                </a:solidFill>
                <a:latin typeface="Verdana"/>
                <a:cs typeface="Verdana"/>
              </a:rPr>
              <a:t>respondentního</a:t>
            </a:r>
            <a:r>
              <a:rPr lang="cs-CZ" sz="1200" i="1" dirty="0">
                <a:solidFill>
                  <a:srgbClr val="000000"/>
                </a:solidFill>
                <a:latin typeface="Verdana"/>
                <a:cs typeface="Verdana"/>
              </a:rPr>
              <a:t> panelu 220 tisíc registrovaných uživatelů </a:t>
            </a:r>
            <a:r>
              <a:rPr lang="cs-CZ" sz="1200" i="1" dirty="0" smtClean="0">
                <a:solidFill>
                  <a:srgbClr val="000000"/>
                </a:solidFill>
                <a:latin typeface="Verdana"/>
                <a:cs typeface="Verdana"/>
              </a:rPr>
              <a:t>21.891 </a:t>
            </a:r>
            <a:r>
              <a:rPr lang="cs-CZ" sz="1200" i="1" dirty="0">
                <a:solidFill>
                  <a:srgbClr val="000000"/>
                </a:solidFill>
                <a:latin typeface="Verdana"/>
                <a:cs typeface="Verdana"/>
              </a:rPr>
              <a:t>dotázaných. Reprezentativní vzorek byl vybrán metodou kvótního výběru a odpovídá sociodemografickému rozložení obyvatel ČR dle údajů Českého statistického úřadu. Statistická chyba u uvedené skupiny obyvatel se pohybuje v rozmezí +-2,5%. Kontrola daného vzorku byla provedena triangulační datovou metodou.</a:t>
            </a:r>
            <a:r>
              <a:rPr lang="cs-CZ" sz="120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endParaRPr lang="cs-CZ" sz="1200" dirty="0" smtClean="0">
              <a:solidFill>
                <a:srgbClr val="000000"/>
              </a:solidFill>
              <a:latin typeface="Verdana"/>
              <a:cs typeface="Verdana"/>
            </a:endParaRPr>
          </a:p>
          <a:p>
            <a:pPr algn="just"/>
            <a:endParaRPr lang="cs-CZ" sz="1200" dirty="0">
              <a:solidFill>
                <a:srgbClr val="000000"/>
              </a:solidFill>
              <a:latin typeface="Verdana"/>
              <a:cs typeface="Verdana"/>
            </a:endParaRPr>
          </a:p>
          <a:p>
            <a:pPr algn="just"/>
            <a:r>
              <a:rPr lang="cs-CZ" sz="1200" i="1" dirty="0">
                <a:solidFill>
                  <a:srgbClr val="000000"/>
                </a:solidFill>
                <a:latin typeface="Verdana"/>
                <a:cs typeface="Verdana"/>
              </a:rPr>
              <a:t>Průzkum aktuálních volebních (nikoli stranických) preferencí a předpokládaný hypotetický volební model vychází pouze z hlasů </a:t>
            </a:r>
            <a:r>
              <a:rPr lang="cs-CZ" sz="1200" i="1" dirty="0" smtClean="0">
                <a:solidFill>
                  <a:srgbClr val="000000"/>
                </a:solidFill>
                <a:latin typeface="Verdana"/>
                <a:cs typeface="Verdana"/>
              </a:rPr>
              <a:t>50,9% </a:t>
            </a:r>
            <a:r>
              <a:rPr lang="cs-CZ" sz="1200" i="1" dirty="0">
                <a:solidFill>
                  <a:srgbClr val="000000"/>
                </a:solidFill>
                <a:latin typeface="Verdana"/>
                <a:cs typeface="Verdana"/>
              </a:rPr>
              <a:t>respondentů, kteří představují vzorek rozhodnutých voličů. Uvedené výsledky a modely jsou platné pouze v daný okamžik sběru dat.</a:t>
            </a:r>
            <a:endParaRPr lang="cs-CZ" sz="1200" dirty="0">
              <a:solidFill>
                <a:srgbClr val="000000"/>
              </a:solidFill>
              <a:latin typeface="Verdana"/>
              <a:cs typeface="Verdana"/>
            </a:endParaRPr>
          </a:p>
          <a:p>
            <a:endParaRPr lang="cs-CZ" sz="1200" b="1" dirty="0" smtClean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416890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Graf 17"/>
          <p:cNvGraphicFramePr/>
          <p:nvPr>
            <p:extLst>
              <p:ext uri="{D42A27DB-BD31-4B8C-83A1-F6EECF244321}">
                <p14:modId xmlns:p14="http://schemas.microsoft.com/office/powerpoint/2010/main" val="1963974785"/>
              </p:ext>
            </p:extLst>
          </p:nvPr>
        </p:nvGraphicFramePr>
        <p:xfrm>
          <a:off x="-324544" y="785532"/>
          <a:ext cx="9865096" cy="6105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Obdélník 1"/>
          <p:cNvSpPr/>
          <p:nvPr/>
        </p:nvSpPr>
        <p:spPr>
          <a:xfrm>
            <a:off x="0" y="0"/>
            <a:ext cx="9144000" cy="81042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142844" y="54212"/>
            <a:ext cx="8858312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000" spc="8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VOLEBNÍ PREFERENCE</a:t>
            </a:r>
          </a:p>
          <a:p>
            <a:pPr algn="ctr"/>
            <a:r>
              <a:rPr lang="cs-CZ" spc="80" noProof="1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10. – 16. 3. 2016</a:t>
            </a:r>
          </a:p>
        </p:txBody>
      </p:sp>
      <p:cxnSp>
        <p:nvCxnSpPr>
          <p:cNvPr id="9" name="Přímá spojovací čára 6"/>
          <p:cNvCxnSpPr/>
          <p:nvPr/>
        </p:nvCxnSpPr>
        <p:spPr>
          <a:xfrm>
            <a:off x="153418" y="6216174"/>
            <a:ext cx="8858312" cy="1588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ázek 10" descr="sanep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93339" y="6384055"/>
            <a:ext cx="1357322" cy="336616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6226469" y="1015336"/>
            <a:ext cx="2582758" cy="338554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olid"/>
          </a:ln>
        </p:spPr>
        <p:txBody>
          <a:bodyPr wrap="none" rtlCol="0">
            <a:spAutoFit/>
          </a:bodyPr>
          <a:lstStyle/>
          <a:p>
            <a:r>
              <a:rPr lang="cs-CZ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VOLEBNÍ ÚČAST</a:t>
            </a:r>
            <a:r>
              <a:rPr lang="cs-CZ" sz="1600" i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50,9%</a:t>
            </a:r>
            <a:endParaRPr lang="cs-CZ" sz="1600" i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8498452" y="5886290"/>
            <a:ext cx="574516" cy="307777"/>
          </a:xfrm>
          <a:prstGeom prst="rect">
            <a:avLst/>
          </a:prstGeom>
          <a:noFill/>
          <a:ln w="19050">
            <a:noFill/>
            <a:prstDash val="solid"/>
          </a:ln>
        </p:spPr>
        <p:txBody>
          <a:bodyPr wrap="none" rtlCol="0">
            <a:spAutoFit/>
          </a:bodyPr>
          <a:lstStyle/>
          <a:p>
            <a:r>
              <a:rPr lang="cs-CZ" sz="1400" i="1" spc="6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%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1463" y="4614325"/>
            <a:ext cx="388813" cy="38881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9488" y="4610226"/>
            <a:ext cx="360446" cy="387245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2976" y="4706554"/>
            <a:ext cx="606653" cy="177317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95835" y="4614325"/>
            <a:ext cx="392549" cy="388813"/>
          </a:xfrm>
          <a:prstGeom prst="rect">
            <a:avLst/>
          </a:prstGeom>
        </p:spPr>
      </p:pic>
      <p:pic>
        <p:nvPicPr>
          <p:cNvPr id="21" name="Obrázek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54145" y="4671178"/>
            <a:ext cx="612916" cy="216023"/>
          </a:xfrm>
          <a:prstGeom prst="rect">
            <a:avLst/>
          </a:prstGeom>
        </p:spPr>
      </p:pic>
      <p:pic>
        <p:nvPicPr>
          <p:cNvPr id="22" name="Obrázek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90175" y="4636860"/>
            <a:ext cx="521188" cy="304797"/>
          </a:xfrm>
          <a:prstGeom prst="rect">
            <a:avLst/>
          </a:prstGeom>
        </p:spPr>
      </p:pic>
      <p:pic>
        <p:nvPicPr>
          <p:cNvPr id="23" name="Obrázek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74526" y="4685026"/>
            <a:ext cx="548555" cy="210654"/>
          </a:xfrm>
          <a:prstGeom prst="rect">
            <a:avLst/>
          </a:prstGeom>
        </p:spPr>
      </p:pic>
      <p:pic>
        <p:nvPicPr>
          <p:cNvPr id="24" name="Obrázek 2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55292" y="4598237"/>
            <a:ext cx="397686" cy="449986"/>
          </a:xfrm>
          <a:prstGeom prst="rect">
            <a:avLst/>
          </a:prstGeom>
        </p:spPr>
      </p:pic>
      <p:pic>
        <p:nvPicPr>
          <p:cNvPr id="25" name="Obrázek 2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94035" y="4602784"/>
            <a:ext cx="327261" cy="402131"/>
          </a:xfrm>
          <a:prstGeom prst="rect">
            <a:avLst/>
          </a:prstGeom>
        </p:spPr>
      </p:pic>
      <p:pic>
        <p:nvPicPr>
          <p:cNvPr id="26" name="Obrázek 2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7340" y="4658976"/>
            <a:ext cx="536404" cy="344162"/>
          </a:xfrm>
          <a:prstGeom prst="rect">
            <a:avLst/>
          </a:prstGeom>
        </p:spPr>
      </p:pic>
      <p:pic>
        <p:nvPicPr>
          <p:cNvPr id="27" name="Obrázek 2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702794" y="4671178"/>
            <a:ext cx="609034" cy="23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897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Graf 17"/>
          <p:cNvGraphicFramePr/>
          <p:nvPr>
            <p:extLst>
              <p:ext uri="{D42A27DB-BD31-4B8C-83A1-F6EECF244321}">
                <p14:modId xmlns:p14="http://schemas.microsoft.com/office/powerpoint/2010/main" val="3101780826"/>
              </p:ext>
            </p:extLst>
          </p:nvPr>
        </p:nvGraphicFramePr>
        <p:xfrm>
          <a:off x="22051" y="828679"/>
          <a:ext cx="9144000" cy="6105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Obdélník 1"/>
          <p:cNvSpPr/>
          <p:nvPr/>
        </p:nvSpPr>
        <p:spPr>
          <a:xfrm>
            <a:off x="0" y="0"/>
            <a:ext cx="9144000" cy="81042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142844" y="54212"/>
            <a:ext cx="8858312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000" spc="8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VOLEBNÍ PREFERENCE</a:t>
            </a:r>
          </a:p>
          <a:p>
            <a:pPr algn="ctr"/>
            <a:r>
              <a:rPr lang="cs-CZ" spc="80" noProof="1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květen 2015 – březen 2016</a:t>
            </a:r>
          </a:p>
        </p:txBody>
      </p:sp>
      <p:cxnSp>
        <p:nvCxnSpPr>
          <p:cNvPr id="9" name="Přímá spojovací čára 6"/>
          <p:cNvCxnSpPr/>
          <p:nvPr/>
        </p:nvCxnSpPr>
        <p:spPr>
          <a:xfrm>
            <a:off x="153418" y="6216174"/>
            <a:ext cx="8858312" cy="1588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ázek 10" descr="sanep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93339" y="6384055"/>
            <a:ext cx="1357322" cy="336616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8498452" y="6346686"/>
            <a:ext cx="574516" cy="307777"/>
          </a:xfrm>
          <a:prstGeom prst="rect">
            <a:avLst/>
          </a:prstGeom>
          <a:noFill/>
          <a:ln w="19050">
            <a:noFill/>
            <a:prstDash val="solid"/>
          </a:ln>
        </p:spPr>
        <p:txBody>
          <a:bodyPr wrap="none" rtlCol="0">
            <a:spAutoFit/>
          </a:bodyPr>
          <a:lstStyle/>
          <a:p>
            <a:r>
              <a:rPr lang="cs-CZ" sz="1400" i="1" spc="6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%</a:t>
            </a:r>
          </a:p>
        </p:txBody>
      </p:sp>
    </p:spTree>
    <p:extLst>
      <p:ext uri="{BB962C8B-B14F-4D97-AF65-F5344CB8AC3E}">
        <p14:creationId xmlns:p14="http://schemas.microsoft.com/office/powerpoint/2010/main" val="84892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0"/>
            <a:ext cx="9144000" cy="81042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142844" y="54212"/>
            <a:ext cx="8858312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000" spc="8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Hypotetický zisk poslaneckých mandátů </a:t>
            </a:r>
            <a:r>
              <a:rPr lang="cs-CZ" sz="2000" spc="8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 50,9% </a:t>
            </a:r>
            <a:r>
              <a:rPr lang="cs-CZ" sz="2000" spc="8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volební účasti</a:t>
            </a:r>
          </a:p>
          <a:p>
            <a:pPr algn="ctr"/>
            <a:r>
              <a:rPr lang="cs-CZ" spc="8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– 16. 3. </a:t>
            </a:r>
            <a:r>
              <a:rPr lang="cs-CZ" spc="8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cs-CZ" spc="80" noProof="1">
              <a:solidFill>
                <a:schemeClr val="bg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Přímá spojovací čára 6"/>
          <p:cNvCxnSpPr/>
          <p:nvPr/>
        </p:nvCxnSpPr>
        <p:spPr>
          <a:xfrm>
            <a:off x="153418" y="6216174"/>
            <a:ext cx="8858312" cy="1588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ázek 10" descr="sanep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93339" y="6384055"/>
            <a:ext cx="1357322" cy="336616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251520" y="976716"/>
            <a:ext cx="8640960" cy="1260000"/>
          </a:xfrm>
          <a:prstGeom prst="rect">
            <a:avLst/>
          </a:prstGeom>
          <a:solidFill>
            <a:schemeClr val="tx1">
              <a:alpha val="6000"/>
            </a:schemeClr>
          </a:solidFill>
        </p:spPr>
        <p:txBody>
          <a:bodyPr wrap="square" numCol="2" spcCol="288000" rtlCol="0">
            <a:spAutoFit/>
          </a:bodyPr>
          <a:lstStyle/>
          <a:p>
            <a:pPr algn="ctr"/>
            <a:r>
              <a:rPr lang="cs-CZ" sz="2000" dirty="0"/>
              <a:t>ANO 2011	</a:t>
            </a:r>
            <a:r>
              <a:rPr lang="cs-CZ" sz="2000"/>
              <a:t>	53</a:t>
            </a:r>
            <a:endParaRPr lang="cs-CZ" sz="2000" dirty="0"/>
          </a:p>
          <a:p>
            <a:pPr algn="ctr"/>
            <a:r>
              <a:rPr lang="cs-CZ" sz="2000" dirty="0"/>
              <a:t>ČSSD		</a:t>
            </a:r>
            <a:r>
              <a:rPr lang="cs-CZ" sz="2000"/>
              <a:t>	46</a:t>
            </a:r>
            <a:endParaRPr lang="cs-CZ" sz="2000" dirty="0"/>
          </a:p>
          <a:p>
            <a:pPr algn="ctr"/>
            <a:r>
              <a:rPr lang="cs-CZ" sz="2000" dirty="0"/>
              <a:t>KSČM		</a:t>
            </a:r>
            <a:r>
              <a:rPr lang="cs-CZ" sz="2000"/>
              <a:t>	35</a:t>
            </a:r>
            <a:endParaRPr lang="cs-CZ" sz="2000" dirty="0"/>
          </a:p>
          <a:p>
            <a:pPr algn="ctr"/>
            <a:r>
              <a:rPr lang="cs-CZ" sz="2000"/>
              <a:t>Úsvit-NK			12</a:t>
            </a:r>
            <a:endParaRPr lang="cs-CZ" sz="2000" dirty="0"/>
          </a:p>
          <a:p>
            <a:pPr algn="ctr"/>
            <a:r>
              <a:rPr lang="cs-CZ" sz="2000" dirty="0"/>
              <a:t>ODS		</a:t>
            </a:r>
            <a:r>
              <a:rPr lang="cs-CZ" sz="2000"/>
              <a:t>	26</a:t>
            </a:r>
            <a:endParaRPr lang="cs-CZ" sz="2000" dirty="0"/>
          </a:p>
          <a:p>
            <a:pPr algn="ctr"/>
            <a:r>
              <a:rPr lang="cs-CZ" sz="2000" dirty="0"/>
              <a:t>KDU-ČSL		</a:t>
            </a:r>
            <a:r>
              <a:rPr lang="cs-CZ" sz="2000"/>
              <a:t>	14</a:t>
            </a:r>
            <a:endParaRPr lang="cs-CZ" sz="2000" dirty="0"/>
          </a:p>
          <a:p>
            <a:pPr algn="ctr"/>
            <a:r>
              <a:rPr lang="cs-CZ" sz="2000" dirty="0"/>
              <a:t>TOP 09		</a:t>
            </a:r>
            <a:r>
              <a:rPr lang="cs-CZ" sz="2000"/>
              <a:t>	14</a:t>
            </a:r>
          </a:p>
          <a:p>
            <a:pPr algn="ctr"/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348880"/>
            <a:ext cx="7200800" cy="384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14766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14092</TotalTime>
  <Words>1177</Words>
  <Application>Microsoft Macintosh PowerPoint</Application>
  <PresentationFormat>On-screen Show (4:3)</PresentationFormat>
  <Paragraphs>311</Paragraphs>
  <Slides>11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Motiv sady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Volební preference_březen 2016</dc:title>
  <dc:subject/>
  <dc:creator>SANEP</dc:creator>
  <cp:keywords/>
  <dc:description/>
  <cp:lastModifiedBy>Olda Olda</cp:lastModifiedBy>
  <cp:revision>360</cp:revision>
  <dcterms:created xsi:type="dcterms:W3CDTF">2012-09-26T06:28:13Z</dcterms:created>
  <dcterms:modified xsi:type="dcterms:W3CDTF">2016-03-18T09:54:24Z</dcterms:modified>
  <cp:category/>
</cp:coreProperties>
</file>