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22" r:id="rId2"/>
    <p:sldId id="62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24" r:id="rId11"/>
    <p:sldId id="62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9933"/>
    <a:srgbClr val="FF5050"/>
    <a:srgbClr val="41A7C3"/>
    <a:srgbClr val="FF6161"/>
    <a:srgbClr val="FFCC99"/>
    <a:srgbClr val="E6E6E6"/>
    <a:srgbClr val="014A99"/>
    <a:srgbClr val="9DE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21" autoAdjust="0"/>
    <p:restoredTop sz="94542" autoAdjust="0"/>
  </p:normalViewPr>
  <p:slideViewPr>
    <p:cSldViewPr>
      <p:cViewPr varScale="1">
        <p:scale>
          <a:sx n="70" d="100"/>
          <a:sy n="70" d="100"/>
        </p:scale>
        <p:origin x="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5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12580435101706E-2"/>
          <c:y val="6.8269222107665603E-2"/>
          <c:w val="0.87006634299352004"/>
          <c:h val="0.5456288545146189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C1-459C-96C6-3635ECD51D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C1-459C-96C6-3635ECD51D7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C1-459C-96C6-3635ECD51D74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C1-459C-96C6-3635ECD51D74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C1-459C-96C6-3635ECD51D7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C1-459C-96C6-3635ECD51D74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9C1-459C-96C6-3635ECD51D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9C1-459C-96C6-3635ECD51D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9C1-459C-96C6-3635ECD51D7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C1-459C-96C6-3635ECD51D7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9C1-459C-96C6-3635ECD51D74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9C1-459C-96C6-3635ECD51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8100" bIns="19050" anchor="t" anchorCtr="1">
                <a:spAutoFit/>
              </a:bodyPr>
              <a:lstStyle/>
              <a:p>
                <a:pPr algn="ctr">
                  <a:defRPr sz="1900" b="0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List1!$A$1:$A$12</c:f>
              <c:strCache>
                <c:ptCount val="12"/>
                <c:pt idx="0">
                  <c:v>ANO 2011</c:v>
                </c:pt>
                <c:pt idx="1">
                  <c:v>ČSSD</c:v>
                </c:pt>
                <c:pt idx="2">
                  <c:v>KSČM</c:v>
                </c:pt>
                <c:pt idx="3">
                  <c:v>ODS</c:v>
                </c:pt>
                <c:pt idx="4">
                  <c:v>TOP 09 </c:v>
                </c:pt>
                <c:pt idx="5">
                  <c:v>KDU-ČSL</c:v>
                </c:pt>
                <c:pt idx="6">
                  <c:v>Úsvit-NK</c:v>
                </c:pt>
                <c:pt idx="7">
                  <c:v>Svobodní</c:v>
                </c:pt>
                <c:pt idx="8">
                  <c:v>SPD</c:v>
                </c:pt>
                <c:pt idx="9">
                  <c:v>Piráti</c:v>
                </c:pt>
                <c:pt idx="10">
                  <c:v>STAN</c:v>
                </c:pt>
                <c:pt idx="11">
                  <c:v>Ostatní</c:v>
                </c:pt>
              </c:strCache>
            </c:strRef>
          </c:cat>
          <c:val>
            <c:numRef>
              <c:f>List1!$B$1:$B$12</c:f>
              <c:numCache>
                <c:formatCode>General</c:formatCode>
                <c:ptCount val="12"/>
                <c:pt idx="0">
                  <c:v>24.3</c:v>
                </c:pt>
                <c:pt idx="1">
                  <c:v>21.3</c:v>
                </c:pt>
                <c:pt idx="2">
                  <c:v>13.1</c:v>
                </c:pt>
                <c:pt idx="3">
                  <c:v>10.6</c:v>
                </c:pt>
                <c:pt idx="4">
                  <c:v>6.2</c:v>
                </c:pt>
                <c:pt idx="5">
                  <c:v>6.2</c:v>
                </c:pt>
                <c:pt idx="6">
                  <c:v>4</c:v>
                </c:pt>
                <c:pt idx="7">
                  <c:v>3.6</c:v>
                </c:pt>
                <c:pt idx="8">
                  <c:v>3.1</c:v>
                </c:pt>
                <c:pt idx="9">
                  <c:v>3</c:v>
                </c:pt>
                <c:pt idx="10">
                  <c:v>1</c:v>
                </c:pt>
                <c:pt idx="11">
                  <c:v>3.6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8-E9C1-459C-96C6-3635ECD51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20"/>
        <c:shape val="box"/>
        <c:axId val="294294632"/>
        <c:axId val="294302080"/>
        <c:axId val="0"/>
      </c:bar3DChart>
      <c:catAx>
        <c:axId val="29429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vert="horz" wrap="square" anchor="ctr" anchorCtr="0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69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94302080"/>
        <c:crosses val="autoZero"/>
        <c:auto val="1"/>
        <c:lblAlgn val="ctr"/>
        <c:lblOffset val="900"/>
        <c:tickLblSkip val="1"/>
        <c:tickMarkSkip val="1"/>
        <c:noMultiLvlLbl val="0"/>
      </c:catAx>
      <c:valAx>
        <c:axId val="294302080"/>
        <c:scaling>
          <c:orientation val="minMax"/>
          <c:max val="2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4294632"/>
        <c:crosses val="autoZero"/>
        <c:crossBetween val="between"/>
        <c:majorUnit val="6"/>
      </c:valAx>
      <c:spPr>
        <a:noFill/>
        <a:ln>
          <a:noFill/>
        </a:ln>
        <a:effectLst>
          <a:glow rad="127000">
            <a:schemeClr val="accent1">
              <a:alpha val="98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0030621172399"/>
          <c:y val="3.7068689487549697E-2"/>
          <c:w val="0.826356408573928"/>
          <c:h val="0.753632405315391"/>
        </c:manualLayout>
      </c:layout>
      <c:lineChart>
        <c:grouping val="standar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 ANO 2011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FD-4F52-A0C3-297141005F9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FD-4F52-A0C3-297141005F9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CFD-4F52-A0C3-297141005F9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CFD-4F52-A0C3-297141005F9E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CFD-4F52-A0C3-297141005F9E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CFD-4F52-A0C3-297141005F9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CFD-4F52-A0C3-297141005F9E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2CFD-4F52-A0C3-297141005F9E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2CFD-4F52-A0C3-297141005F9E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CFD-4F52-A0C3-297141005F9E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CFD-4F52-A0C3-297141005F9E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CFD-4F52-A0C3-297141005F9E}"/>
              </c:ext>
            </c:extLst>
          </c:dPt>
          <c:dLbls>
            <c:dLbl>
              <c:idx val="0"/>
              <c:layout>
                <c:manualLayout>
                  <c:x val="0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337632080002E-17"/>
                  <c:y val="-2.08003550800772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-1.97603373260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625E-2"/>
                      <c:h val="3.57209247477547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9684178545662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7040461604100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-1.872031957206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370135052832001E-16"/>
                  <c:y val="-3.120053262011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370135052832001E-16"/>
                  <c:y val="-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CFD-4F52-A0C3-297141005F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List1!$B$1:$J$1</c:f>
              <c:numCache>
                <c:formatCode>General</c:formatCode>
                <c:ptCount val="9"/>
                <c:pt idx="0">
                  <c:v>23.2</c:v>
                </c:pt>
                <c:pt idx="1">
                  <c:v>22.9</c:v>
                </c:pt>
                <c:pt idx="2">
                  <c:v>22.8</c:v>
                </c:pt>
                <c:pt idx="3">
                  <c:v>22.9</c:v>
                </c:pt>
                <c:pt idx="4">
                  <c:v>22.6</c:v>
                </c:pt>
                <c:pt idx="5">
                  <c:v>23.2</c:v>
                </c:pt>
                <c:pt idx="6">
                  <c:v>23.8</c:v>
                </c:pt>
                <c:pt idx="7">
                  <c:v>23.7</c:v>
                </c:pt>
                <c:pt idx="8">
                  <c:v>24.3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2CFD-4F52-A0C3-297141005F9E}"/>
            </c:ext>
          </c:extLst>
        </c:ser>
        <c:ser>
          <c:idx val="1"/>
          <c:order val="1"/>
          <c:tx>
            <c:strRef>
              <c:f>List1!$A$2</c:f>
              <c:strCache>
                <c:ptCount val="1"/>
                <c:pt idx="0">
                  <c:v> ČSSD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337632080002E-17"/>
                  <c:y val="2.1840290942919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516842964689349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1.872031957206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3680745668162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70404616041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9520674652146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2.70404616041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370135052832001E-16"/>
                  <c:y val="-8.32014203203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2.6076602630507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List1!$B$2:$J$2</c:f>
              <c:numCache>
                <c:formatCode>General</c:formatCode>
                <c:ptCount val="9"/>
                <c:pt idx="0">
                  <c:v>23.1</c:v>
                </c:pt>
                <c:pt idx="1">
                  <c:v>22.8</c:v>
                </c:pt>
                <c:pt idx="2">
                  <c:v>22.5</c:v>
                </c:pt>
                <c:pt idx="3">
                  <c:v>22.7</c:v>
                </c:pt>
                <c:pt idx="4">
                  <c:v>21.3</c:v>
                </c:pt>
                <c:pt idx="5">
                  <c:v>20.6</c:v>
                </c:pt>
                <c:pt idx="6">
                  <c:v>19.7</c:v>
                </c:pt>
                <c:pt idx="7">
                  <c:v>20.2</c:v>
                </c:pt>
                <c:pt idx="8">
                  <c:v>21.3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2CFD-4F52-A0C3-297141005F9E}"/>
            </c:ext>
          </c:extLst>
        </c:ser>
        <c:ser>
          <c:idx val="2"/>
          <c:order val="2"/>
          <c:tx>
            <c:strRef>
              <c:f>List1!$A$3</c:f>
              <c:strCache>
                <c:ptCount val="1"/>
                <c:pt idx="0">
                  <c:v> KSČM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337632080002E-17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6E-16"/>
                  <c:y val="-2.39203264509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2.8080397466942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0925337632080002E-17"/>
                  <c:y val="-2.8080479358104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-2.4960426096092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872031957206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370135052832001E-16"/>
                  <c:y val="-1.55241075296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-8.32014203203097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1.456024855605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2CFD-4F52-A0C3-297141005F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List1!$B$3:$J$3</c:f>
              <c:numCache>
                <c:formatCode>General</c:formatCode>
                <c:ptCount val="9"/>
                <c:pt idx="0">
                  <c:v>14.3</c:v>
                </c:pt>
                <c:pt idx="1">
                  <c:v>14.3</c:v>
                </c:pt>
                <c:pt idx="2">
                  <c:v>14.1</c:v>
                </c:pt>
                <c:pt idx="3">
                  <c:v>13.9</c:v>
                </c:pt>
                <c:pt idx="4">
                  <c:v>14.1</c:v>
                </c:pt>
                <c:pt idx="5">
                  <c:v>14.2</c:v>
                </c:pt>
                <c:pt idx="6">
                  <c:v>13.9</c:v>
                </c:pt>
                <c:pt idx="7">
                  <c:v>13.5</c:v>
                </c:pt>
                <c:pt idx="8">
                  <c:v>13.1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2CFD-4F52-A0C3-297141005F9E}"/>
            </c:ext>
          </c:extLst>
        </c:ser>
        <c:ser>
          <c:idx val="3"/>
          <c:order val="3"/>
          <c:tx>
            <c:strRef>
              <c:f>List1!$A$4</c:f>
              <c:strCache>
                <c:ptCount val="1"/>
                <c:pt idx="0">
                  <c:v> TOP 09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0001E-17"/>
                  <c:y val="-1.7680301818065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1.97603373260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764864269493986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8888888888889E-3"/>
                  <c:y val="-2.3844167670515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061800087489064E-2"/>
                      <c:h val="2.948081822373156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3520148910888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4.1600546377831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2.3844331452839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4.8880916329343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-5.6160958716208603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-2.28803905880850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2.384424956167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2.0800355080077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2CFD-4F52-A0C3-297141005F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List1!$B$4:$J$4</c:f>
              <c:numCache>
                <c:formatCode>General</c:formatCode>
                <c:ptCount val="9"/>
                <c:pt idx="0">
                  <c:v>9.8000000000000007</c:v>
                </c:pt>
                <c:pt idx="1">
                  <c:v>9.4</c:v>
                </c:pt>
                <c:pt idx="2">
                  <c:v>9.7000000000000011</c:v>
                </c:pt>
                <c:pt idx="3">
                  <c:v>9.8000000000000007</c:v>
                </c:pt>
                <c:pt idx="4">
                  <c:v>8.2000000000000011</c:v>
                </c:pt>
                <c:pt idx="5">
                  <c:v>6.5</c:v>
                </c:pt>
                <c:pt idx="6">
                  <c:v>6.1</c:v>
                </c:pt>
                <c:pt idx="7">
                  <c:v>6.5</c:v>
                </c:pt>
                <c:pt idx="8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2CFD-4F52-A0C3-297141005F9E}"/>
            </c:ext>
          </c:extLst>
        </c:ser>
        <c:ser>
          <c:idx val="4"/>
          <c:order val="4"/>
          <c:tx>
            <c:strRef>
              <c:f>List1!$A$5</c:f>
              <c:strCache>
                <c:ptCount val="1"/>
                <c:pt idx="0">
                  <c:v> KDU-ČSL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337632080002E-17"/>
                  <c:y val="1.6640284064061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6E-16"/>
                  <c:y val="1.87202376809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2.1840454725242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1.4560330447215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1.55241075296467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4.6724640149762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1.5524107529646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-1.96841785456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2.1916531614492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2.70404616041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2.49604260960926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C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3.120053262011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2CFD-4F52-A0C3-297141005F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C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List1!$B$5:$J$5</c:f>
              <c:numCache>
                <c:formatCode>General</c:formatCode>
                <c:ptCount val="9"/>
                <c:pt idx="0">
                  <c:v>7.1</c:v>
                </c:pt>
                <c:pt idx="1">
                  <c:v>6.5</c:v>
                </c:pt>
                <c:pt idx="2">
                  <c:v>6.7</c:v>
                </c:pt>
                <c:pt idx="3">
                  <c:v>6.5</c:v>
                </c:pt>
                <c:pt idx="4">
                  <c:v>6.4</c:v>
                </c:pt>
                <c:pt idx="5">
                  <c:v>6.3</c:v>
                </c:pt>
                <c:pt idx="6">
                  <c:v>6.4</c:v>
                </c:pt>
                <c:pt idx="7">
                  <c:v>6.4</c:v>
                </c:pt>
                <c:pt idx="8">
                  <c:v>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E-2CFD-4F52-A0C3-297141005F9E}"/>
            </c:ext>
          </c:extLst>
        </c:ser>
        <c:ser>
          <c:idx val="5"/>
          <c:order val="5"/>
          <c:tx>
            <c:strRef>
              <c:f>List1!$A$6</c:f>
              <c:strCache>
                <c:ptCount val="1"/>
                <c:pt idx="0">
                  <c:v> ÚSVIT (ÚNK)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6041430376544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1.0185067526416E-16"/>
                  <c:y val="-9.2840010056236197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1.87204014632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2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5165178567773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3.6324462609724002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3.7440639144139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6.03210297322240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-5.0884711165778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-1.0400177540038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8.3201420320310592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1.5676425090469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1.6640284064061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B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92D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List1!$B$6:$J$6</c:f>
              <c:numCache>
                <c:formatCode>General</c:formatCode>
                <c:ptCount val="9"/>
                <c:pt idx="0">
                  <c:v>1.5</c:v>
                </c:pt>
                <c:pt idx="1">
                  <c:v>1.1000000000000001</c:v>
                </c:pt>
                <c:pt idx="2">
                  <c:v>0.3</c:v>
                </c:pt>
                <c:pt idx="3">
                  <c:v>1.2</c:v>
                </c:pt>
                <c:pt idx="4">
                  <c:v>2.1</c:v>
                </c:pt>
                <c:pt idx="5">
                  <c:v>3.4</c:v>
                </c:pt>
                <c:pt idx="6">
                  <c:v>3.8</c:v>
                </c:pt>
                <c:pt idx="7">
                  <c:v>3.9</c:v>
                </c:pt>
                <c:pt idx="8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C-2CFD-4F52-A0C3-297141005F9E}"/>
            </c:ext>
          </c:extLst>
        </c:ser>
        <c:ser>
          <c:idx val="6"/>
          <c:order val="6"/>
          <c:tx>
            <c:strRef>
              <c:f>List1!$A$7</c:f>
              <c:strCache>
                <c:ptCount val="1"/>
                <c:pt idx="0">
                  <c:v> ODS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1.66402021729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2.18403728340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E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1.6640365955223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1.35201489108884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0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1.96843423279856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1.66402840640617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2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-1.8720319572069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2836832895887999E-3"/>
                  <c:y val="-1.560026631005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5.3416666666666668E-2"/>
                      <c:h val="3.1560853731739294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8610564304461899E-3"/>
                  <c:y val="-1.45602485560542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5.3416666666666654E-2"/>
                      <c:h val="3.7800960255762475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1.2480213048046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1.7756460598476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1.66402840640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2.7040461604100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2CFD-4F52-A0C3-297141005F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List1!$B$7:$J$7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9.1</c:v>
                </c:pt>
                <c:pt idx="2">
                  <c:v>9.2000000000000011</c:v>
                </c:pt>
                <c:pt idx="3">
                  <c:v>9.1</c:v>
                </c:pt>
                <c:pt idx="4">
                  <c:v>9.8000000000000007</c:v>
                </c:pt>
                <c:pt idx="5">
                  <c:v>9.9</c:v>
                </c:pt>
                <c:pt idx="6">
                  <c:v>10</c:v>
                </c:pt>
                <c:pt idx="7">
                  <c:v>10.1</c:v>
                </c:pt>
                <c:pt idx="8">
                  <c:v>10.6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A-2CFD-4F52-A0C3-297141005F9E}"/>
            </c:ext>
          </c:extLst>
        </c:ser>
        <c:ser>
          <c:idx val="7"/>
          <c:order val="7"/>
          <c:tx>
            <c:strRef>
              <c:f>List1!$A$8</c:f>
              <c:strCache>
                <c:ptCount val="1"/>
                <c:pt idx="0">
                  <c:v> Ostatní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9760419217235099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8.32014203203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C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444444444444501E-4"/>
                  <c:y val="-5.1238480984463599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922911198600175E-2"/>
                      <c:h val="2.948081822373156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4560330447215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E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5.7124817689801197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3.74406391441391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0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4.78408166841777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16694006999125E-3"/>
                  <c:y val="-2.91204971121083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2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858267716535433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5.3772965879265097E-3"/>
                  <c:y val="-5.12401188076973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720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4.9606299212598425E-2"/>
                      <c:h val="2.9480818223731563E-2"/>
                    </c:manualLayout>
                  </c15:layout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185067526416E-16"/>
                  <c:y val="-6.24010652402326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7.16850662458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List1!$B$8:$J$8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11.9</c:v>
                </c:pt>
                <c:pt idx="2">
                  <c:v>7.4</c:v>
                </c:pt>
                <c:pt idx="3">
                  <c:v>6.8</c:v>
                </c:pt>
                <c:pt idx="4">
                  <c:v>3.9</c:v>
                </c:pt>
                <c:pt idx="5">
                  <c:v>4.3</c:v>
                </c:pt>
                <c:pt idx="6">
                  <c:v>4.3</c:v>
                </c:pt>
                <c:pt idx="7">
                  <c:v>3.8</c:v>
                </c:pt>
                <c:pt idx="8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77-2CFD-4F52-A0C3-297141005F9E}"/>
            </c:ext>
          </c:extLst>
        </c:ser>
        <c:ser>
          <c:idx val="8"/>
          <c:order val="8"/>
          <c:tx>
            <c:strRef>
              <c:f>List1!$A$9</c:f>
              <c:strCache>
                <c:ptCount val="1"/>
                <c:pt idx="0">
                  <c:v> Piráti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-2.0800355080077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8803905880850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9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4401134028808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1.04001775400386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B-2CFD-4F52-A0C3-297141005F9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-2.1764214053669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4.16007101601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1.0400177540038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3.4244427101716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E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3.5360603636131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F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2.384424956167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List1!$B$9:$J$9</c:f>
              <c:numCache>
                <c:formatCode>General</c:formatCode>
                <c:ptCount val="9"/>
                <c:pt idx="0">
                  <c:v>3.4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3.4</c:v>
                </c:pt>
                <c:pt idx="6">
                  <c:v>3.4</c:v>
                </c:pt>
                <c:pt idx="7">
                  <c:v>3.1</c:v>
                </c:pt>
                <c:pt idx="8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1-2CFD-4F52-A0C3-297141005F9E}"/>
            </c:ext>
          </c:extLst>
        </c:ser>
        <c:ser>
          <c:idx val="9"/>
          <c:order val="9"/>
          <c:tx>
            <c:strRef>
              <c:f>List1!$A$10</c:f>
              <c:strCache>
                <c:ptCount val="1"/>
                <c:pt idx="0">
                  <c:v> STAN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0001E-17"/>
                  <c:y val="-1.872031957206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2240468482958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0925337632080002E-17"/>
                  <c:y val="-1.9760255434911701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2.8080561249266198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3.6476780170546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3.95206746521468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1.8624588804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8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37698186847787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3.3280568128123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9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370135052832001E-16"/>
                  <c:y val="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6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-1.8720319572069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A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2716886694569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D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List1!$B$10:$J$10</c:f>
              <c:numCache>
                <c:formatCode>General</c:formatCode>
                <c:ptCount val="9"/>
                <c:pt idx="1">
                  <c:v>2</c:v>
                </c:pt>
                <c:pt idx="2">
                  <c:v>2.1</c:v>
                </c:pt>
                <c:pt idx="3">
                  <c:v>2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8E-2CFD-4F52-A0C3-297141005F9E}"/>
            </c:ext>
          </c:extLst>
        </c:ser>
        <c:ser>
          <c:idx val="10"/>
          <c:order val="10"/>
          <c:tx>
            <c:strRef>
              <c:f>List1!$A$11</c:f>
              <c:strCache>
                <c:ptCount val="1"/>
                <c:pt idx="0">
                  <c:v> SPD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1.664028406406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F-2CFD-4F52-A0C3-297141005F9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2000887700193203E-3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0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51684296468934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3.3204491238874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1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4.271688669456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2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3.647694395287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2.0370135052832001E-16"/>
                  <c:y val="-9.2840010056235399E-3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4.8956993218592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4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2.91204971121082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3.1200532620115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6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4.3680745668162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97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List1!$B$11:$J$11</c:f>
              <c:numCache>
                <c:formatCode>General</c:formatCode>
                <c:ptCount val="9"/>
                <c:pt idx="2">
                  <c:v>2.1</c:v>
                </c:pt>
                <c:pt idx="3">
                  <c:v>2</c:v>
                </c:pt>
                <c:pt idx="4">
                  <c:v>3.6</c:v>
                </c:pt>
                <c:pt idx="5">
                  <c:v>3.1</c:v>
                </c:pt>
                <c:pt idx="6">
                  <c:v>3.4</c:v>
                </c:pt>
                <c:pt idx="7">
                  <c:v>3.5</c:v>
                </c:pt>
                <c:pt idx="8">
                  <c:v>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8-2CFD-4F52-A0C3-297141005F9E}"/>
            </c:ext>
          </c:extLst>
        </c:ser>
        <c:ser>
          <c:idx val="11"/>
          <c:order val="11"/>
          <c:tx>
            <c:strRef>
              <c:f>List1!$A$12</c:f>
              <c:strCache>
                <c:ptCount val="1"/>
                <c:pt idx="0">
                  <c:v> Svobodní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4"/>
              <c:layout>
                <c:manualLayout>
                  <c:x val="0"/>
                  <c:y val="-1.96841785456622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1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1.6640284064061799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0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8.3201420320309794E-3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2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2.0370135052832001E-16"/>
                  <c:y val="2.2880390588085001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3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0370135052832001E-16"/>
                  <c:y val="-3.0084356085700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A5-2CFD-4F52-A0C3-297141005F9E}"/>
                </c:ex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List1!$B$14:$J$14</c:f>
              <c:strCache>
                <c:ptCount val="9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  <c:pt idx="8">
                  <c:v>4.-10.2. 2016</c:v>
                </c:pt>
              </c:strCache>
            </c:strRef>
          </c:cat>
          <c:val>
            <c:numRef>
              <c:f>List1!$B$12:$J$12</c:f>
              <c:numCache>
                <c:formatCode>General</c:formatCode>
                <c:ptCount val="9"/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  <c:pt idx="8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F-2CFD-4F52-A0C3-297141005F9E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298552"/>
        <c:axId val="294297768"/>
      </c:lineChart>
      <c:catAx>
        <c:axId val="29429855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120" b="0" i="0" u="none" strike="noStrike" kern="120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94297768"/>
        <c:crosses val="autoZero"/>
        <c:auto val="1"/>
        <c:lblAlgn val="ctr"/>
        <c:lblOffset val="200"/>
        <c:noMultiLvlLbl val="0"/>
      </c:catAx>
      <c:valAx>
        <c:axId val="294297768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4298552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500000000000001E-2"/>
          <c:y val="5.4015410278814803E-3"/>
          <c:w val="0.15381977252843401"/>
          <c:h val="0.77408439539345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0.30442</cdr:x>
      <cdr:y>0.64177</cdr:y>
    </cdr:from>
    <cdr:to>
      <cdr:x>0.36105</cdr:x>
      <cdr:y>0.67593</cdr:y>
    </cdr:to>
    <cdr:pic>
      <cdr:nvPicPr>
        <cdr:cNvPr id="2" name="Obrázek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03128" y="3918404"/>
          <a:ext cx="558680" cy="20857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4385-A9EC-4BA5-8A2C-4A7B72ED70D6}" type="datetimeFigureOut">
              <a:rPr lang="cs-CZ" smtClean="0"/>
              <a:t>11. 2. 2016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2341-F5C4-43E1-8A1D-ED2FDB635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8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46C-C78E-4D3B-BE5D-EE2FC8409A49}" type="datetimeFigureOut">
              <a:rPr lang="cs-CZ" smtClean="0"/>
              <a:pPr/>
              <a:t>11. 2. 2016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4F53-5524-400B-82F5-EA0FA60F9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1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3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3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A42-A803-4154-A304-21AB2D02AC59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BA6-03A8-48F2-AEA5-736A5BCF252B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5C1-5320-4402-8C1D-37C898BBFFBC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FC00-5FAB-4F82-A8C0-151BB9C479F3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3ACE-B9E3-48A5-9CAB-691CB968DF75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205-50DB-4C31-9AC8-8EA217273EA8}" type="datetime1">
              <a:rPr lang="cs-CZ" smtClean="0"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26E2-E28E-41C0-9EC2-DB339FACB1A5}" type="datetime1">
              <a:rPr lang="cs-CZ" smtClean="0"/>
              <a:t>11. 2. 2016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DE5E-C285-4912-B770-8E91B693E72C}" type="datetime1">
              <a:rPr lang="cs-CZ" smtClean="0"/>
              <a:t>11. 2. 2016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3B4-54E2-4D13-89DC-B10A5F2BD60D}" type="datetime1">
              <a:rPr lang="cs-CZ" smtClean="0"/>
              <a:t>11. 2. 2016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3B30-9AE2-4862-A38C-6650886ECBFB}" type="datetime1">
              <a:rPr lang="cs-CZ" smtClean="0"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2D2E-2FBB-45E0-9BC9-D134DE3B8655}" type="datetime1">
              <a:rPr lang="cs-CZ" smtClean="0"/>
              <a:t>11. 2. 2016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38B8-2717-47A0-BAF9-888408198050}" type="datetime1">
              <a:rPr lang="cs-CZ" smtClean="0"/>
              <a:t>11. 2. 2016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889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18704" y="5662356"/>
            <a:ext cx="395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VOLEBNÍ PREFERENCE - ÚNOR 2016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/>
          <p:cNvPicPr>
            <a:picLocks noChangeArrowheads="1"/>
          </p:cNvPicPr>
          <p:nvPr/>
        </p:nvPicPr>
        <p:blipFill>
          <a:blip r:embed="rId2"/>
          <a:srcRect t="11394" r="25577" b="5643"/>
          <a:stretch>
            <a:fillRect/>
          </a:stretch>
        </p:blipFill>
        <p:spPr bwMode="auto">
          <a:xfrm>
            <a:off x="0" y="1643050"/>
            <a:ext cx="2466975" cy="18764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72594" y="785740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sanep panel záhlaví 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418" cy="10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4238" y="2795588"/>
            <a:ext cx="1838325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4" name="Picture 12" descr="g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619125" cy="171450"/>
          </a:xfrm>
          <a:prstGeom prst="rect">
            <a:avLst/>
          </a:prstGeom>
          <a:noFill/>
        </p:spPr>
      </p:pic>
      <p:pic>
        <p:nvPicPr>
          <p:cNvPr id="64517" name="Picture 5" descr="educ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0435"/>
            <a:ext cx="876300" cy="180975"/>
          </a:xfrm>
          <a:prstGeom prst="rect">
            <a:avLst/>
          </a:prstGeom>
          <a:noFill/>
        </p:spPr>
      </p:pic>
      <p:pic>
        <p:nvPicPr>
          <p:cNvPr id="64519" name="Picture 7" descr="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57200" cy="209550"/>
          </a:xfrm>
          <a:prstGeom prst="rect">
            <a:avLst/>
          </a:prstGeom>
          <a:noFill/>
        </p:spPr>
      </p:pic>
      <p:pic>
        <p:nvPicPr>
          <p:cNvPr id="64518" name="Graf 1"/>
          <p:cNvPicPr>
            <a:picLocks noChangeArrowheads="1"/>
          </p:cNvPicPr>
          <p:nvPr/>
        </p:nvPicPr>
        <p:blipFill>
          <a:blip r:embed="rId7"/>
          <a:srcRect r="28441" b="8237"/>
          <a:stretch>
            <a:fillRect/>
          </a:stretch>
        </p:blipFill>
        <p:spPr bwMode="auto">
          <a:xfrm>
            <a:off x="142844" y="3860799"/>
            <a:ext cx="1657351" cy="2854325"/>
          </a:xfrm>
          <a:prstGeom prst="rect">
            <a:avLst/>
          </a:prstGeom>
          <a:noFill/>
        </p:spPr>
      </p:pic>
      <p:pic>
        <p:nvPicPr>
          <p:cNvPr id="64522" name="Picture 10"/>
          <p:cNvPicPr>
            <a:picLocks noChangeArrowheads="1"/>
          </p:cNvPicPr>
          <p:nvPr/>
        </p:nvPicPr>
        <p:blipFill>
          <a:blip r:embed="rId8"/>
          <a:srcRect l="2808" r="45009"/>
          <a:stretch>
            <a:fillRect/>
          </a:stretch>
        </p:blipFill>
        <p:spPr bwMode="auto">
          <a:xfrm>
            <a:off x="3214678" y="1665309"/>
            <a:ext cx="2354263" cy="5147945"/>
          </a:xfrm>
          <a:prstGeom prst="rect">
            <a:avLst/>
          </a:prstGeom>
          <a:noFill/>
        </p:spPr>
      </p:pic>
      <p:pic>
        <p:nvPicPr>
          <p:cNvPr id="64521" name="Picture 9"/>
          <p:cNvPicPr>
            <a:picLocks noChangeArrowheads="1"/>
          </p:cNvPicPr>
          <p:nvPr/>
        </p:nvPicPr>
        <p:blipFill>
          <a:blip r:embed="rId9"/>
          <a:srcRect t="5785"/>
          <a:stretch>
            <a:fillRect/>
          </a:stretch>
        </p:blipFill>
        <p:spPr bwMode="auto">
          <a:xfrm>
            <a:off x="6786578" y="2000240"/>
            <a:ext cx="1776413" cy="2219325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10"/>
          <a:srcRect l="4173" t="9448" r="33855"/>
          <a:stretch>
            <a:fillRect/>
          </a:stretch>
        </p:blipFill>
        <p:spPr bwMode="auto">
          <a:xfrm>
            <a:off x="6715140" y="4713311"/>
            <a:ext cx="2282825" cy="2073275"/>
          </a:xfrm>
          <a:prstGeom prst="rect">
            <a:avLst/>
          </a:prstGeom>
          <a:noFill/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214282" y="7429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3" name="Picture 11" descr="residential are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1593871"/>
            <a:ext cx="1152525" cy="219075"/>
          </a:xfrm>
          <a:prstGeom prst="rect">
            <a:avLst/>
          </a:prstGeom>
          <a:noFill/>
        </p:spPr>
      </p:pic>
      <p:pic>
        <p:nvPicPr>
          <p:cNvPr id="64525" name="Picture 13" descr="househol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1604951"/>
            <a:ext cx="2219325" cy="180975"/>
          </a:xfrm>
          <a:prstGeom prst="rect">
            <a:avLst/>
          </a:prstGeom>
          <a:noFill/>
        </p:spPr>
      </p:pic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71546"/>
            <a:ext cx="14957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Panel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0"/>
            <a:ext cx="4500550" cy="9063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42844" y="5643578"/>
            <a:ext cx="8715436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02432" y="150112"/>
            <a:ext cx="341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r>
              <a:rPr lang="cs-CZ" sz="3200" b="1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SANEP</a:t>
            </a:r>
            <a:endParaRPr lang="cs-CZ" sz="32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1472" y="1391032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SANEP s.r.o.</a:t>
            </a:r>
          </a:p>
          <a:p>
            <a:r>
              <a:rPr lang="cs-CZ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Cimburkova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258/21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3, Žižkov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PSČ 130 00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1472" y="3354823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IČO: 28489667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DIČ: CZ28489667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17293" y="139103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Sekretariát: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Tel: + 420 222 231 560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Fax: + 420 222 780 409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info@sanep.cz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17293" y="3354823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Oldřich Zajíc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jednatel a ředitel společnosti</a:t>
            </a:r>
          </a:p>
          <a:p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zajic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sanep.cz</a:t>
            </a:r>
            <a:endParaRPr lang="cs-C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Tel.: + 420 602 538 278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zdenek\Desktop\M Sanep\REKLAMA\mladfrontaobchodafinance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54" y="114147"/>
            <a:ext cx="2310925" cy="872047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502432" y="5181912"/>
            <a:ext cx="8055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Průzkum zpracoval analytický tým společnosti SANEP a Oldřich Zajíc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5805264"/>
            <a:ext cx="196453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6389"/>
              </p:ext>
            </p:extLst>
          </p:nvPr>
        </p:nvGraphicFramePr>
        <p:xfrm>
          <a:off x="72594" y="764705"/>
          <a:ext cx="9000000" cy="4972392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467742"/>
                <a:gridCol w="6532258"/>
              </a:tblGrid>
              <a:tr h="35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 PRŮZKUMU:</a:t>
                      </a:r>
                      <a:endParaRPr lang="cs-CZ" sz="1000" spc="60" baseline="0" noProof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VOLEBNÍ PREFERENCE – ÚNOR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REALIZÁTOR: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SANEP s.r.o.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RESPONDENTŮ: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kvótní výběr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OTÁZEK: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multiplechoice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REPREZENTATIVITA: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věku 18+let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Reprezentativní vzorek odpovídá sociodemografickému rozložení obyvatel ČR dle údajů Českého statistického úřadu</a:t>
                      </a:r>
                      <a:r>
                        <a:rPr lang="en-US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100" i="1" noProof="1" smtClean="0"/>
                    </a:p>
                    <a:p>
                      <a:pPr algn="l"/>
                      <a:endParaRPr lang="cs-CZ" sz="1100" i="1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1222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REPREZENTATIVNÍHO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0" i="0" kern="1200" noProof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N=3.267</a:t>
                      </a:r>
                    </a:p>
                    <a:p>
                      <a:r>
                        <a:rPr lang="cs-CZ" sz="1100" i="1" kern="1200" noProof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Celkově se průzkumu společnosti SANEP zúčastnilo v rámci respondentního panelu více jak 220 tisíc registrovaných uživatelů, 19.553 dotázaných. </a:t>
                      </a:r>
                    </a:p>
                    <a:p>
                      <a:endParaRPr lang="cs-CZ" sz="1100" i="1" kern="1200" spc="60" baseline="0" noProof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733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PRŮBĚH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4.-10.2.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857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POUŽITÁ METODIKA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internetový CAWI on/off-line průzkum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POUŽITÉ KVÓTY: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věk, pohlaví, bydliště, vzdělání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STATISTICKÁ ODCHYLKA: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+- 2,5%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triangulační datová metodika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72594" y="62068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0" y="66690"/>
            <a:ext cx="9144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cs-CZ" sz="2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</a:t>
            </a:r>
            <a:endParaRPr lang="cs-CZ" sz="2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53336"/>
            <a:ext cx="1357322" cy="33661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72594" y="85717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00298" y="285728"/>
            <a:ext cx="6072230" cy="293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2400" b="1" i="0" strike="noStrike" kern="1200" cap="none" spc="200" normalizeH="0" noProof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METODOLOGIE</a:t>
            </a:r>
            <a:endParaRPr kumimoji="0" lang="cs-CZ" sz="2000" b="1" i="0" strike="noStrike" kern="1200" cap="none" spc="200" normalizeH="0" noProof="1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ázek 7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14290"/>
            <a:ext cx="1743708" cy="43244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6218"/>
              </p:ext>
            </p:extLst>
          </p:nvPr>
        </p:nvGraphicFramePr>
        <p:xfrm>
          <a:off x="251520" y="1052736"/>
          <a:ext cx="2016224" cy="1283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/>
                <a:gridCol w="1008112"/>
              </a:tblGrid>
              <a:tr h="3060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POHLAVÍ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MUŽI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48,9%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51,1%</a:t>
                      </a:r>
                      <a:endParaRPr 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88357"/>
              </p:ext>
            </p:extLst>
          </p:nvPr>
        </p:nvGraphicFramePr>
        <p:xfrm>
          <a:off x="2483768" y="1052736"/>
          <a:ext cx="2016224" cy="24899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08112"/>
                <a:gridCol w="1008112"/>
              </a:tblGrid>
              <a:tr h="8299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VĚK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18-29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20,3%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28,4%</a:t>
                      </a:r>
                      <a:endParaRPr lang="en-US" sz="1400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45-59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23,2%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28,1%</a:t>
                      </a:r>
                      <a:endParaRPr lang="en-US" sz="1400" dirty="0"/>
                    </a:p>
                  </a:txBody>
                  <a:tcPr/>
                </a:tc>
              </a:tr>
              <a:tr h="3563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2563"/>
              </p:ext>
            </p:extLst>
          </p:nvPr>
        </p:nvGraphicFramePr>
        <p:xfrm>
          <a:off x="251520" y="2636912"/>
          <a:ext cx="2016224" cy="40324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3219"/>
                <a:gridCol w="713005"/>
              </a:tblGrid>
              <a:tr h="6048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PŘÍJEM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0-20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62,4%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20-50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35,1%</a:t>
                      </a:r>
                      <a:endParaRPr lang="en-US" sz="1400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tis.Kč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více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2,5%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46500"/>
              </p:ext>
            </p:extLst>
          </p:nvPr>
        </p:nvGraphicFramePr>
        <p:xfrm>
          <a:off x="2483768" y="3861048"/>
          <a:ext cx="2016224" cy="28083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/>
                <a:gridCol w="1008112"/>
              </a:tblGrid>
              <a:tr h="10912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VZDĚLÁNÍ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základní + SŠ bez maturity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54,6%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SŠ s maturitou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31,1%</a:t>
                      </a:r>
                      <a:endParaRPr lang="en-US" sz="1400" dirty="0"/>
                    </a:p>
                  </a:txBody>
                  <a:tcPr/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VŠ</a:t>
                      </a:r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14,3%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89999"/>
              </p:ext>
            </p:extLst>
          </p:nvPr>
        </p:nvGraphicFramePr>
        <p:xfrm>
          <a:off x="5004048" y="1052736"/>
          <a:ext cx="3816424" cy="56166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8212"/>
                <a:gridCol w="1908212"/>
              </a:tblGrid>
              <a:tr h="41604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VELIKOST MÍSTA</a:t>
                      </a:r>
                      <a:r>
                        <a:rPr lang="en-US" baseline="0" dirty="0" smtClean="0"/>
                        <a:t> BYDLIŠTĚ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Praha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12,1%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Středočeský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Ústecký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Plzeňský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5,2%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Královéhradecký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5,1%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Vysočina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Moravskoslezský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11,9%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Jihomoravský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Liberecký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Karlovarský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2,8%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Jihočeský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5,8%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Pardubický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4,9%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Olomoucký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Zlínský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5,6%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ČR </a:t>
                      </a:r>
                      <a:r>
                        <a:rPr lang="en-US" sz="1400" dirty="0" err="1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800px-Kraj_Hlavni_mesto_Pra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504056" cy="2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81328"/>
            <a:ext cx="518715" cy="2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00px-Stredocesky_kra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50343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800px-Ustecky_kra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508372" cy="2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800px-Plzensky_kr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0px-Kralovehradecky_kra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3746"/>
            <a:ext cx="504057" cy="2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800px-Kraj_Vysoci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475572" cy="2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800px-Moravskoslezsky_kra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800px-Jihomoravsky_kra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800px-Liberecky_kraj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251898"/>
            <a:ext cx="504056" cy="2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800px-Karlovarsky_kraj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1878"/>
            <a:ext cx="504057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800px-Jihocesky_kra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800px-Pardubicky_kraj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485198" cy="2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800px-Olomoucky_kra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800px-Zlinsky_kraj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1288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/>
                <a:cs typeface="Arial"/>
              </a:rPr>
              <a:t>METODOLOGIE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9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/>
                <a:cs typeface="Arial"/>
              </a:rPr>
              <a:t>Komentář </a:t>
            </a:r>
            <a:endParaRPr lang="cs-CZ" sz="2000" b="1" dirty="0">
              <a:latin typeface="Arial"/>
              <a:cs typeface="Arial"/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4</a:t>
            </a:fld>
            <a:endParaRPr lang="cs-CZ" sz="1400" dirty="0"/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Verdana"/>
                <a:cs typeface="Verdana"/>
              </a:rPr>
              <a:t>Vedoucí hnutí ANO si stále drží nad druhou ČSSD tříprocentní náskok </a:t>
            </a:r>
          </a:p>
          <a:p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Na aktuálně vedoucí hnutí ANO (24,3%) ztrácí v únoru druhá ČSSD (21,3%) tři procentní body, což je o půl procentního bodu méně, než tomu bylo v lednu letošního roku. V prosinci minulého roku pak ztráceli sociální demokraté na hnutí ANO 4,1 procentního bodu. I přes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írné snížení ztráty sociální demokracie nad vedoucím hnutí ANO je možné z dlouhodobého pozorování vývoje volebních preferencí říci, že voličský zájem o tyto vládní strany je velice vyrovnaný.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Není rovněž bez zajímavosti, že více jak dvě třetiny voličů preferují dvě vládní strany, což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lze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rozhodně považovat za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novodobý voličský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fenomén.  </a:t>
            </a:r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Za jednotlivými nárůsty a poklesy voličského zájmu o ČSSD a hnutí ANO stojí jak mediální kauzy některých představitelů těchto stran, tak i postoje jednotlivých politiků k uprchlické krizi. Případné voličské emoce se pozitivně či negativně mohou projevit i v rámci vládními stranami prosazeného zákona o elektronické evidenci tržeb (EET).  </a:t>
            </a:r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</a:p>
          <a:p>
            <a:r>
              <a:rPr lang="cs-CZ" sz="1200" b="1" dirty="0" smtClean="0">
                <a:latin typeface="Verdana"/>
                <a:cs typeface="Verdana"/>
              </a:rPr>
              <a:t>V únoru přetrvává i přes mírný lednový pokles relativně stabilní voličská přízeň KSČM, která se aktuálně těší přízni 13,1% voličů. KSČM je pak rovněž nejsilnější opoziční stranou.</a:t>
            </a:r>
            <a:endParaRPr lang="cs-CZ" sz="1200" b="1" dirty="0">
              <a:latin typeface="Verdana"/>
              <a:cs typeface="Verdana"/>
            </a:endParaRPr>
          </a:p>
          <a:p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Opět na sestupu je oproti minulému měsíci TOP 09, kterou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by aktuálně volilo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6,2%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voličů. Voličský elektorát TOP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09 tak nadále prochází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zásadní proměnu, která je dána jak odchodem Karla Schwarzenberga z čela strany, tak i výraznou pro uprchlickou rétorikou obou nejvýraznějších osobností TOP 09.   </a:t>
            </a:r>
          </a:p>
          <a:p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5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Oproti tomu určitou renesancí prochází ODS, která si oproti minulému měsíci polepšila o dalších pět desetin procentního bodu a aktuálně se těší přízni 10,6% voličů. ODS tak po dlouhé době pozvolna přebírá pozici nejsilnější pravicové strany. Občanským demokratům ve znovuobnovení pozbyté důvěry významně pomáhá jak postoj této strany k uprchlické krizi, tak i  postupná ztráta voličského zájmu o TOP 09.</a:t>
            </a:r>
          </a:p>
          <a:p>
            <a:pPr algn="just"/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Poslední stranou, která by v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únoru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zasedla do poslaneckých lavic, je KDU-ČSL s aktuálním ziskem 6,2% voličských hlasů. </a:t>
            </a:r>
          </a:p>
          <a:p>
            <a:endParaRPr lang="cs-CZ" sz="1200" b="1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Jiná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politická strana či hnutí by aktuálně nepřekročila pětiprocentní hranici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r>
              <a:rPr lang="cs-CZ" sz="1200" dirty="0">
                <a:solidFill>
                  <a:srgbClr val="FF0000"/>
                </a:solidFill>
                <a:latin typeface="Verdana"/>
                <a:cs typeface="Verdana"/>
              </a:rPr>
              <a:t>  </a:t>
            </a:r>
          </a:p>
          <a:p>
            <a:pPr algn="just"/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Do volebních preferencí se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aktuálně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rovněž promítá i posilování podpory prezidenta Miloše Zemana, za čímž stojí opět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postoje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hlavy státu k uprchlické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krizi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a hájení národních zájmů, s nimiž se ztotožňuje většinová část domácí populace. Je tak dnes již nepochybně jasné, že tyto faktory jsou hnacím motorem voličských emocí a do budoucna mohou přinést na domácí politické scéně zásadní změny. </a:t>
            </a:r>
          </a:p>
          <a:p>
            <a:pPr algn="just"/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Čtyřprocentní hranice aktuálně dosáhl Úsvit-NK. Ke čtyřprocentní hranici se přibližují s aktuální podporou 3,6% voličů Svobodní, kteří nadále mírně posilují. Nad tříprocentní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hranicí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se pak s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 aktuálním ziskem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3,1% drží SPD </a:t>
            </a:r>
            <a:r>
              <a:rPr lang="cs-CZ" sz="1200" b="1" dirty="0" err="1">
                <a:solidFill>
                  <a:srgbClr val="000000"/>
                </a:solidFill>
                <a:latin typeface="Verdana"/>
                <a:cs typeface="Verdana"/>
              </a:rPr>
              <a:t>Tomia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Okamury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 Piráti se aktuálně těší přízni 3% voličů.  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Výsledky šetření společnosti SANEP představují aktuální teoretický volební zisk politických stran a hnutí zastoupených v Poslanecké sněmovně a dále stran a hnutí, které v šetření společnosti SANEP dosáhly nebo překročily tříprocentní hranici. </a:t>
            </a:r>
          </a:p>
          <a:p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93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6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600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Do volebních preferencí se do určité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míry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stále promítá 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vliv tématu spojeného s uprchlickou krizí, který přetrvává a lze předpokládat, že společně s dalšími událostmi s tímto tématem spojenými bude i v tomto roce opět výrazným voličským emocionálním motivem. </a:t>
            </a:r>
          </a:p>
          <a:p>
            <a:pPr algn="just"/>
            <a:endParaRPr lang="cs-CZ" sz="1200" b="1" dirty="0" smtClean="0">
              <a:latin typeface="Verdana"/>
              <a:cs typeface="Verdana"/>
            </a:endParaRPr>
          </a:p>
          <a:p>
            <a:pPr algn="just"/>
            <a:endParaRPr lang="cs-CZ" sz="1200" b="1" dirty="0"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latin typeface="Verdana"/>
                <a:cs typeface="Verdana"/>
              </a:rPr>
              <a:t>HYPOTETICKÝ </a:t>
            </a:r>
            <a:r>
              <a:rPr lang="cs-CZ" sz="1200" b="1" dirty="0">
                <a:latin typeface="Verdana"/>
                <a:cs typeface="Verdana"/>
              </a:rPr>
              <a:t>VOLEBNÍ MODEL – POSLANECKÉ MANDÁTY:</a:t>
            </a:r>
            <a:r>
              <a:rPr lang="cs-CZ" sz="1200" dirty="0">
                <a:latin typeface="Verdana"/>
                <a:cs typeface="Verdana"/>
              </a:rPr>
              <a:t> </a:t>
            </a:r>
            <a:endParaRPr lang="cs-CZ" sz="1200" dirty="0" smtClean="0">
              <a:latin typeface="Verdana"/>
              <a:cs typeface="Verdana"/>
            </a:endParaRPr>
          </a:p>
          <a:p>
            <a:pPr algn="just"/>
            <a:endParaRPr lang="cs-CZ" sz="1200" dirty="0">
              <a:latin typeface="Verdana"/>
              <a:cs typeface="Verdana"/>
            </a:endParaRPr>
          </a:p>
          <a:p>
            <a:pPr algn="just"/>
            <a:r>
              <a:rPr lang="cs-CZ" sz="1200" b="1" dirty="0">
                <a:latin typeface="Verdana"/>
                <a:cs typeface="Verdana"/>
              </a:rPr>
              <a:t>Hypotetický volební model byl sestaven pomocí </a:t>
            </a:r>
            <a:r>
              <a:rPr lang="cs-CZ" sz="1200" b="1" dirty="0" err="1">
                <a:latin typeface="Verdana"/>
                <a:cs typeface="Verdana"/>
              </a:rPr>
              <a:t>d'Hondtovy</a:t>
            </a:r>
            <a:r>
              <a:rPr lang="cs-CZ" sz="1200" b="1" dirty="0">
                <a:latin typeface="Verdana"/>
                <a:cs typeface="Verdana"/>
              </a:rPr>
              <a:t> metody pro výpočet mandátů. Vychází </a:t>
            </a:r>
            <a:r>
              <a:rPr lang="cs-CZ" sz="1200" b="1" dirty="0" smtClean="0">
                <a:latin typeface="Verdana"/>
                <a:cs typeface="Verdana"/>
              </a:rPr>
              <a:t>z únorového </a:t>
            </a:r>
            <a:r>
              <a:rPr lang="cs-CZ" sz="1200" b="1" dirty="0">
                <a:latin typeface="Verdana"/>
                <a:cs typeface="Verdana"/>
              </a:rPr>
              <a:t>průzkumu volebních preferencí, tedy pouze z hlasů </a:t>
            </a:r>
            <a:r>
              <a:rPr lang="cs-CZ" sz="1200" b="1" dirty="0" smtClean="0">
                <a:latin typeface="Verdana"/>
                <a:cs typeface="Verdana"/>
              </a:rPr>
              <a:t>55,9% </a:t>
            </a:r>
            <a:r>
              <a:rPr lang="cs-CZ" sz="1200" b="1" dirty="0">
                <a:latin typeface="Verdana"/>
                <a:cs typeface="Verdana"/>
              </a:rPr>
              <a:t>rozhodnutých voličů a také údajů posledních sněmovních voleb.</a:t>
            </a:r>
            <a:r>
              <a:rPr lang="cs-CZ" sz="1200" dirty="0">
                <a:latin typeface="Verdana"/>
                <a:cs typeface="Verdana"/>
              </a:rPr>
              <a:t> </a:t>
            </a:r>
            <a:endParaRPr lang="cs-CZ" sz="1200" dirty="0" smtClean="0">
              <a:latin typeface="Verdana"/>
              <a:cs typeface="Verdana"/>
            </a:endParaRPr>
          </a:p>
          <a:p>
            <a:pPr algn="just"/>
            <a:endParaRPr lang="cs-CZ" sz="1200" dirty="0">
              <a:latin typeface="Verdana"/>
              <a:cs typeface="Verdana"/>
            </a:endParaRPr>
          </a:p>
          <a:p>
            <a:pPr algn="just"/>
            <a:r>
              <a:rPr lang="cs-CZ" sz="1200" i="1" dirty="0">
                <a:latin typeface="Verdana"/>
                <a:cs typeface="Verdana"/>
              </a:rPr>
              <a:t>Exkluzivní internetový průzkum společnosti SANEP byl proveden ve dnech 4</a:t>
            </a:r>
            <a:r>
              <a:rPr lang="cs-CZ" sz="1200" i="1" dirty="0" smtClean="0">
                <a:latin typeface="Verdana"/>
                <a:cs typeface="Verdana"/>
              </a:rPr>
              <a:t>. </a:t>
            </a:r>
            <a:r>
              <a:rPr lang="cs-CZ" sz="1200" i="1" dirty="0">
                <a:latin typeface="Verdana"/>
                <a:cs typeface="Verdana"/>
              </a:rPr>
              <a:t>– </a:t>
            </a:r>
            <a:r>
              <a:rPr lang="cs-CZ" sz="1200" i="1" dirty="0" smtClean="0">
                <a:latin typeface="Verdana"/>
                <a:cs typeface="Verdana"/>
              </a:rPr>
              <a:t>10. únor 2016 </a:t>
            </a:r>
            <a:r>
              <a:rPr lang="cs-CZ" sz="1200" i="1" dirty="0">
                <a:latin typeface="Verdana"/>
                <a:cs typeface="Verdana"/>
              </a:rPr>
              <a:t>na vybrané skupině </a:t>
            </a:r>
            <a:r>
              <a:rPr lang="cs-CZ" sz="1200" i="1" dirty="0" smtClean="0">
                <a:latin typeface="Verdana"/>
                <a:cs typeface="Verdana"/>
              </a:rPr>
              <a:t>3.267 </a:t>
            </a:r>
            <a:r>
              <a:rPr lang="cs-CZ" sz="1200" i="1" dirty="0">
                <a:latin typeface="Verdana"/>
                <a:cs typeface="Verdana"/>
              </a:rPr>
              <a:t>dotázaných, kteří představují reprezentativní vzorek obyvatel ČR ve věku </a:t>
            </a:r>
            <a:r>
              <a:rPr lang="cs-CZ" sz="1200" i="1" dirty="0" smtClean="0">
                <a:latin typeface="Verdana"/>
                <a:cs typeface="Verdana"/>
              </a:rPr>
              <a:t>18</a:t>
            </a:r>
            <a:r>
              <a:rPr lang="cs-CZ" sz="1200" i="1" dirty="0">
                <a:latin typeface="Verdana"/>
                <a:cs typeface="Verdana"/>
              </a:rPr>
              <a:t>+</a:t>
            </a:r>
            <a:r>
              <a:rPr lang="cs-CZ" sz="1200" i="1" dirty="0" smtClean="0">
                <a:latin typeface="Verdana"/>
                <a:cs typeface="Verdana"/>
              </a:rPr>
              <a:t> </a:t>
            </a:r>
            <a:r>
              <a:rPr lang="cs-CZ" sz="1200" i="1" dirty="0">
                <a:latin typeface="Verdana"/>
                <a:cs typeface="Verdana"/>
              </a:rPr>
              <a:t>let. Celkově se průzkumu společnosti SANEP zúčastnilo v rámci </a:t>
            </a:r>
            <a:r>
              <a:rPr lang="cs-CZ" sz="1200" i="1" dirty="0" err="1">
                <a:latin typeface="Verdana"/>
                <a:cs typeface="Verdana"/>
              </a:rPr>
              <a:t>respondentního</a:t>
            </a:r>
            <a:r>
              <a:rPr lang="cs-CZ" sz="1200" i="1" dirty="0">
                <a:latin typeface="Verdana"/>
                <a:cs typeface="Verdana"/>
              </a:rPr>
              <a:t> panelu 220 tisíc registrovaných uživatelů </a:t>
            </a:r>
            <a:r>
              <a:rPr lang="cs-CZ" sz="1200" i="1" dirty="0" smtClean="0">
                <a:latin typeface="Verdana"/>
                <a:cs typeface="Verdana"/>
              </a:rPr>
              <a:t>19.553 </a:t>
            </a:r>
            <a:r>
              <a:rPr lang="cs-CZ" sz="1200" i="1" dirty="0">
                <a:latin typeface="Verdana"/>
                <a:cs typeface="Verdana"/>
              </a:rPr>
              <a:t>dotázaných. Reprezentativní vzorek byl vybrán metodou kvótního výběru a odpovídá sociodemografickému rozložení obyvatel ČR dle údajů Českého statistického úřadu. Statistická chyba u uvedené skupiny obyvatel se pohybuje v rozmezí +-2,5%. Kontrola daného vzorku byla provedena triangulační datovou metodou.</a:t>
            </a:r>
            <a:r>
              <a:rPr lang="cs-CZ" sz="1200" dirty="0">
                <a:latin typeface="Verdana"/>
                <a:cs typeface="Verdana"/>
              </a:rPr>
              <a:t> </a:t>
            </a:r>
            <a:endParaRPr lang="cs-CZ" sz="1200" dirty="0" smtClean="0">
              <a:latin typeface="Verdana"/>
              <a:cs typeface="Verdana"/>
            </a:endParaRPr>
          </a:p>
          <a:p>
            <a:pPr algn="just"/>
            <a:endParaRPr lang="cs-CZ" sz="1200" dirty="0">
              <a:latin typeface="Verdana"/>
              <a:cs typeface="Verdana"/>
            </a:endParaRPr>
          </a:p>
          <a:p>
            <a:pPr algn="just"/>
            <a:r>
              <a:rPr lang="cs-CZ" sz="1200" i="1" dirty="0">
                <a:latin typeface="Verdana"/>
                <a:cs typeface="Verdana"/>
              </a:rPr>
              <a:t>Průzkum aktuálních volebních (nikoli stranických) preferencí a předpokládaný hypotetický volební model vychází pouze z hlasů </a:t>
            </a:r>
            <a:r>
              <a:rPr lang="cs-CZ" sz="1200" i="1" dirty="0" smtClean="0">
                <a:latin typeface="Verdana"/>
                <a:cs typeface="Verdana"/>
              </a:rPr>
              <a:t>55,9% </a:t>
            </a:r>
            <a:r>
              <a:rPr lang="cs-CZ" sz="1200" i="1" dirty="0">
                <a:latin typeface="Verdana"/>
                <a:cs typeface="Verdana"/>
              </a:rPr>
              <a:t>respondentů, kteří představují vzorek rozhodnutých voličů. Uvedené výsledky a modely jsou platné pouze v daný okamžik sběru dat.</a:t>
            </a:r>
            <a:endParaRPr lang="cs-CZ" sz="1200" dirty="0">
              <a:latin typeface="Verdana"/>
              <a:cs typeface="Verdana"/>
            </a:endParaRPr>
          </a:p>
          <a:p>
            <a:r>
              <a:rPr lang="en-US" sz="1200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en-US" sz="1200" dirty="0">
                <a:solidFill>
                  <a:srgbClr val="FF0000"/>
                </a:solidFill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latin typeface="Verdana"/>
                <a:cs typeface="Verdana"/>
              </a:rPr>
              <a:t> </a:t>
            </a:r>
          </a:p>
          <a:p>
            <a:endParaRPr lang="cs-CZ" sz="1200" b="1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6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1276343375"/>
              </p:ext>
            </p:extLst>
          </p:nvPr>
        </p:nvGraphicFramePr>
        <p:xfrm>
          <a:off x="-324544" y="785532"/>
          <a:ext cx="9865096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</a:t>
            </a:r>
            <a:r>
              <a:rPr lang="cs-CZ" spc="80" noProof="1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– 10. </a:t>
            </a:r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cs-CZ" spc="80" noProof="1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226469" y="1015336"/>
            <a:ext cx="2582758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ÚČAST</a:t>
            </a:r>
            <a:r>
              <a:rPr lang="cs-CZ" sz="1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55,9%</a:t>
            </a:r>
            <a:endParaRPr lang="cs-CZ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463" y="4614325"/>
            <a:ext cx="388813" cy="3888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488" y="4610226"/>
            <a:ext cx="360446" cy="38724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976" y="4706554"/>
            <a:ext cx="606653" cy="17731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835" y="4614325"/>
            <a:ext cx="392549" cy="3888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175" y="4636860"/>
            <a:ext cx="521188" cy="30479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4526" y="4685026"/>
            <a:ext cx="548555" cy="21065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5292" y="4598237"/>
            <a:ext cx="397686" cy="449986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4035" y="4602784"/>
            <a:ext cx="327261" cy="40213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340" y="4658976"/>
            <a:ext cx="536404" cy="3441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2794" y="4671178"/>
            <a:ext cx="609034" cy="2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587287829"/>
              </p:ext>
            </p:extLst>
          </p:nvPr>
        </p:nvGraphicFramePr>
        <p:xfrm>
          <a:off x="22051" y="828679"/>
          <a:ext cx="9144000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</a:t>
            </a:r>
            <a:r>
              <a:rPr lang="cs-CZ" spc="80" noProof="1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věten 2015 – únor 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6346686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3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Hypotetický zisk poslaneckých mandátů </a:t>
            </a:r>
            <a:r>
              <a:rPr lang="cs-CZ" sz="2000" spc="8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55,9% </a:t>
            </a:r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účasti</a:t>
            </a:r>
          </a:p>
          <a:p>
            <a:pPr algn="ctr"/>
            <a:r>
              <a:rPr lang="cs-CZ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pc="8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pc="8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pc="8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10. 2. </a:t>
            </a:r>
            <a:r>
              <a:rPr lang="cs-CZ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976716"/>
            <a:ext cx="8640960" cy="1008000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numCol="2" spcCol="288000" rtlCol="0">
            <a:spAutoFit/>
          </a:bodyPr>
          <a:lstStyle/>
          <a:p>
            <a:pPr algn="ctr"/>
            <a:r>
              <a:rPr lang="cs-CZ" sz="2000" dirty="0"/>
              <a:t>ANO 2011	</a:t>
            </a:r>
            <a:r>
              <a:rPr lang="cs-CZ" sz="2000" dirty="0" smtClean="0"/>
              <a:t>	60</a:t>
            </a:r>
            <a:endParaRPr lang="cs-CZ" sz="2000" dirty="0"/>
          </a:p>
          <a:p>
            <a:pPr algn="ctr"/>
            <a:r>
              <a:rPr lang="cs-CZ" sz="2000" dirty="0"/>
              <a:t>ČSSD		</a:t>
            </a:r>
            <a:r>
              <a:rPr lang="cs-CZ" sz="2000" dirty="0" smtClean="0"/>
              <a:t>	52</a:t>
            </a:r>
            <a:endParaRPr lang="cs-CZ" sz="2000" dirty="0"/>
          </a:p>
          <a:p>
            <a:pPr algn="ctr"/>
            <a:r>
              <a:rPr lang="cs-CZ" sz="2000" dirty="0"/>
              <a:t>KSČM		</a:t>
            </a:r>
            <a:r>
              <a:rPr lang="cs-CZ" sz="2000" dirty="0" smtClean="0"/>
              <a:t>	32</a:t>
            </a:r>
          </a:p>
          <a:p>
            <a:pPr algn="ctr"/>
            <a:r>
              <a:rPr lang="cs-CZ" sz="2000" dirty="0" smtClean="0"/>
              <a:t>ODS</a:t>
            </a:r>
            <a:r>
              <a:rPr lang="cs-CZ" sz="2000" dirty="0"/>
              <a:t>		</a:t>
            </a:r>
            <a:r>
              <a:rPr lang="cs-CZ" sz="2000" dirty="0" smtClean="0"/>
              <a:t>	26</a:t>
            </a:r>
          </a:p>
          <a:p>
            <a:pPr algn="ctr"/>
            <a:r>
              <a:rPr lang="cs-CZ" sz="2000" dirty="0"/>
              <a:t>KDU-ČSL			</a:t>
            </a:r>
            <a:r>
              <a:rPr lang="cs-CZ" sz="2000" dirty="0" smtClean="0"/>
              <a:t>15</a:t>
            </a:r>
            <a:endParaRPr lang="cs-CZ" sz="2000" dirty="0"/>
          </a:p>
          <a:p>
            <a:pPr algn="ctr"/>
            <a:r>
              <a:rPr lang="cs-CZ" sz="2000" dirty="0" smtClean="0"/>
              <a:t>TOP </a:t>
            </a:r>
            <a:r>
              <a:rPr lang="cs-CZ" sz="2000" dirty="0"/>
              <a:t>09		</a:t>
            </a:r>
            <a:r>
              <a:rPr lang="cs-CZ" sz="2000" dirty="0" smtClean="0"/>
              <a:t>	15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25158"/>
            <a:ext cx="7225727" cy="40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44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13772</TotalTime>
  <Words>674</Words>
  <Application>Microsoft Office PowerPoint</Application>
  <PresentationFormat>Předvádění na obrazovce (4:3)</PresentationFormat>
  <Paragraphs>206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preference_únor 2016</dc:title>
  <dc:subject/>
  <dc:creator>SANEP</dc:creator>
  <cp:keywords/>
  <dc:description/>
  <cp:lastModifiedBy>Daniela</cp:lastModifiedBy>
  <cp:revision>352</cp:revision>
  <dcterms:created xsi:type="dcterms:W3CDTF">2012-09-26T06:28:13Z</dcterms:created>
  <dcterms:modified xsi:type="dcterms:W3CDTF">2016-02-11T10:27:42Z</dcterms:modified>
  <cp:category/>
</cp:coreProperties>
</file>